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6" r:id="rId5"/>
    <p:sldId id="260" r:id="rId6"/>
    <p:sldId id="268" r:id="rId7"/>
    <p:sldId id="269" r:id="rId8"/>
    <p:sldId id="270" r:id="rId9"/>
    <p:sldId id="271" r:id="rId10"/>
    <p:sldId id="267" r:id="rId11"/>
    <p:sldId id="272" r:id="rId12"/>
    <p:sldId id="26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7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6DC1-9A90-4FDB-8744-9A87150FF5E8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EE53-2139-47DC-A9EC-3430A2DF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1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</a:t>
            </a: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 ا</a:t>
            </a:r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لذي يسبب </a:t>
            </a:r>
            <a:r>
              <a:rPr lang="ar-AE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الزلازل</a:t>
            </a:r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 </a:t>
            </a:r>
            <a:r>
              <a:rPr lang="ar-AE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والبراكين</a:t>
            </a:r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3161873" y="1828800"/>
            <a:ext cx="5948397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8"/>
          <a:stretch/>
        </p:blipFill>
        <p:spPr>
          <a:xfrm>
            <a:off x="0" y="1821305"/>
            <a:ext cx="45719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228600"/>
            <a:ext cx="7924800" cy="6396038"/>
            <a:chOff x="336" y="144"/>
            <a:chExt cx="4992" cy="4029"/>
          </a:xfrm>
        </p:grpSpPr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336" y="144"/>
              <a:ext cx="4992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AE" altLang="en-US" sz="3200" dirty="0">
                  <a:cs typeface="Sultan Medium" pitchFamily="2" charset="-78"/>
                </a:rPr>
                <a:t>يطلق الزلزال طاقة هائلة تكون على شكل موجات تسمى الموجات الزلزالية، ويتم قياسها بواسطة جهاز </a:t>
              </a:r>
              <a:r>
                <a:rPr lang="ar-AE" altLang="en-US" sz="3200" dirty="0">
                  <a:solidFill>
                    <a:srgbClr val="FF0000"/>
                  </a:solidFill>
                  <a:cs typeface="Sultan Medium" pitchFamily="2" charset="-78"/>
                </a:rPr>
                <a:t>السيزموجراف</a:t>
              </a:r>
              <a:r>
                <a:rPr lang="ar-AE" altLang="en-US" sz="3200" dirty="0">
                  <a:cs typeface="Sultan Medium" pitchFamily="2" charset="-78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3200" dirty="0">
                <a:cs typeface="Sultan Medium" pitchFamily="2" charset="-78"/>
              </a:endParaRPr>
            </a:p>
          </p:txBody>
        </p:sp>
        <p:pic>
          <p:nvPicPr>
            <p:cNvPr id="5128" name="Picture 7" descr="180px-Kinemetrics_seismograp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" y="1347"/>
              <a:ext cx="3768" cy="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8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4" y="2476500"/>
            <a:ext cx="76200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549" y="77450"/>
            <a:ext cx="746550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تتم عملية قياس الزلازل؟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56058"/>
            <a:ext cx="8839201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AE" altLang="en-US" sz="3600" dirty="0">
                <a:cs typeface="Sultan Medium" pitchFamily="2" charset="-78"/>
              </a:rPr>
              <a:t>السيزموجراف هو  جهاز يقيس موجات الزلزال وله جزئين رئيسين هما الاسطوانة والريشة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25" y="3124200"/>
            <a:ext cx="3947652" cy="26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1"/>
            <a:ext cx="91489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570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3600" dirty="0">
                <a:cs typeface="Sultan Medium" pitchFamily="2" charset="-78"/>
              </a:rPr>
              <a:t>خط متعرج يدل على وجود الزلزال </a:t>
            </a:r>
            <a:endParaRPr lang="en-US" sz="3600" dirty="0"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5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30" y="77450"/>
            <a:ext cx="673774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تتم عملية قياس الزلازل؟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56058"/>
            <a:ext cx="8839201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4000" dirty="0">
                <a:cs typeface="Sultan Medium" pitchFamily="2" charset="-78"/>
              </a:rPr>
              <a:t>يستخدم العلماء ايضا </a:t>
            </a:r>
            <a:r>
              <a:rPr lang="ar-AE" altLang="en-US" sz="4000" dirty="0">
                <a:solidFill>
                  <a:srgbClr val="FF0000"/>
                </a:solidFill>
                <a:cs typeface="Sultan Medium" pitchFamily="2" charset="-78"/>
              </a:rPr>
              <a:t>مقياس ريختر لقياس شدة الزلزال </a:t>
            </a:r>
            <a:r>
              <a:rPr lang="ar-AE" altLang="en-US" sz="4000" dirty="0">
                <a:cs typeface="Sultan Medium" pitchFamily="2" charset="-78"/>
              </a:rPr>
              <a:t>وهو مقياس يعتمد على الاعداد من 1الى 9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3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174" y="77450"/>
            <a:ext cx="9090951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تتم عملية قياس الزلازل؟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56058"/>
            <a:ext cx="8839201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3200" dirty="0">
                <a:cs typeface="Sultan Medium" pitchFamily="2" charset="-78"/>
              </a:rPr>
              <a:t>ويعتمد العلماء ايضا على </a:t>
            </a:r>
            <a:r>
              <a:rPr lang="ar-AE" altLang="en-US" sz="3200" dirty="0">
                <a:solidFill>
                  <a:srgbClr val="FF0000"/>
                </a:solidFill>
                <a:cs typeface="Sultan Medium" pitchFamily="2" charset="-78"/>
              </a:rPr>
              <a:t>مقياس مركالي </a:t>
            </a:r>
            <a:r>
              <a:rPr lang="ar-AE" altLang="en-US" sz="3200" dirty="0">
                <a:cs typeface="Sultan Medium" pitchFamily="2" charset="-78"/>
              </a:rPr>
              <a:t>وهو يعتمد على الارقام من 1الى 12 ليحدد الاضرار التي يحدثها الزلزال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36" y="2819400"/>
            <a:ext cx="621289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5774"/>
            <a:ext cx="6807234" cy="4515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745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ماهي البراكين؟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56058"/>
            <a:ext cx="8839201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3200" dirty="0">
                <a:cs typeface="Sultan Medium" pitchFamily="2" charset="-78"/>
              </a:rPr>
              <a:t>البركان هو فتحة عند سطح الارض تتدفق منها الحمم والغازات المحبوسة ثم تتراكم حول الفتحة لتكون جبل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457200" y="304800"/>
            <a:ext cx="1219200" cy="10668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45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ماهي البراكين؟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56058"/>
            <a:ext cx="8839201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3200" dirty="0">
                <a:cs typeface="Sultan Medium" pitchFamily="2" charset="-78"/>
              </a:rPr>
              <a:t>الصخر المنصهر الموجود داخل الارض يسمى </a:t>
            </a:r>
            <a:r>
              <a:rPr lang="ar-AE" altLang="en-US" sz="3200" dirty="0">
                <a:solidFill>
                  <a:srgbClr val="FF0000"/>
                </a:solidFill>
                <a:cs typeface="Sultan Medium" pitchFamily="2" charset="-78"/>
              </a:rPr>
              <a:t>الصهارة</a:t>
            </a:r>
          </a:p>
          <a:p>
            <a:pPr algn="ctr" rtl="1" eaLnBrk="1" hangingPunct="1">
              <a:spcBef>
                <a:spcPct val="50000"/>
              </a:spcBef>
            </a:pPr>
            <a:r>
              <a:rPr lang="ar-AE" altLang="en-US" sz="3200" dirty="0">
                <a:cs typeface="Sultan Medium" pitchFamily="2" charset="-78"/>
              </a:rPr>
              <a:t>اما الذي يصل الى سطح الارض يسمى </a:t>
            </a:r>
            <a:r>
              <a:rPr lang="ar-AE" altLang="en-US" sz="3200" dirty="0">
                <a:solidFill>
                  <a:srgbClr val="FF0000"/>
                </a:solidFill>
                <a:cs typeface="Sultan Medium" pitchFamily="2" charset="-78"/>
              </a:rPr>
              <a:t>حمم او لافا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42" y="2879496"/>
            <a:ext cx="6092952" cy="3973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>
          <a:xfrm>
            <a:off x="14748" y="2873457"/>
            <a:ext cx="4763730" cy="39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8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907"/>
            <a:ext cx="9144000" cy="5118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7450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تتكون البراكين؟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56058"/>
            <a:ext cx="8839201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3200" dirty="0">
                <a:cs typeface="Sultan Medium" pitchFamily="2" charset="-78"/>
              </a:rPr>
              <a:t>تتكون البراكين في المحيط من تباعد الصفائح وفتتصاعد الصهارة ببطء وتصل الى السطح وتبرد لتكون قاع جديد للمحيط </a:t>
            </a:r>
            <a:endParaRPr lang="ar-AE" altLang="en-US" sz="3200" dirty="0">
              <a:solidFill>
                <a:srgbClr val="FF0000"/>
              </a:solidFill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81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907"/>
            <a:ext cx="9144000" cy="51189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08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تتكون البراكين؟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48" y="1524000"/>
            <a:ext cx="8839201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2800" dirty="0">
                <a:cs typeface="Sultan Medium" pitchFamily="2" charset="-78"/>
              </a:rPr>
              <a:t>تتكون البراكين  ايضا من تقارب الصفائح  عندما تصطدم صفيحة قارية وصفيحة محيطية فتنزلق الصفيحة المحيطية الى الوشاح وتنصهر الصفيحة وتتدفق باتجاه السطح عبر عنق البركان </a:t>
            </a:r>
            <a:endParaRPr lang="ar-AE" altLang="en-US" sz="2800" dirty="0">
              <a:solidFill>
                <a:srgbClr val="FF0000"/>
              </a:solidFill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1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522"/>
            <a:ext cx="9144000" cy="5590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08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تتكون البراكين؟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399" y="5105400"/>
            <a:ext cx="8839201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2800" dirty="0">
                <a:cs typeface="Sultan Medium" pitchFamily="2" charset="-78"/>
              </a:rPr>
              <a:t>تتكون البراكين عندما تمر صفيحة فوق موقع ساخن في الوشاح فتندفع الحمم من القشرة الارضية على شكل ينابيع من الصخر الساخن ( جزر هاواي)</a:t>
            </a:r>
            <a:endParaRPr lang="ar-AE" altLang="en-US" sz="2800" dirty="0">
              <a:solidFill>
                <a:srgbClr val="FF0000"/>
              </a:solidFill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86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9160421" cy="6056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8231" y="77450"/>
            <a:ext cx="4402167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هو الزلزال 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3165" y="1905000"/>
            <a:ext cx="941956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3200" b="1" dirty="0">
                <a:cs typeface="Sultan Medium" pitchFamily="2" charset="-78"/>
              </a:rPr>
              <a:t>هو اهتزاز في قشرة الارض تسببه حركة صفائح القشرة الارضية  </a:t>
            </a:r>
            <a:endParaRPr lang="en-US" sz="3200" b="1" dirty="0"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75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5"/>
          <a:stretch/>
        </p:blipFill>
        <p:spPr>
          <a:xfrm>
            <a:off x="-27040" y="1845157"/>
            <a:ext cx="9171039" cy="5012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08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هي أضرار البراكين؟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199" y="1491496"/>
            <a:ext cx="883920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4400" dirty="0">
                <a:cs typeface="Sultan Medium" pitchFamily="2" charset="-78"/>
              </a:rPr>
              <a:t>تدمر البراكين الاشجار والمباني</a:t>
            </a:r>
          </a:p>
          <a:p>
            <a:pPr algn="ctr" rtl="1" eaLnBrk="1" hangingPunct="1">
              <a:spcBef>
                <a:spcPct val="50000"/>
              </a:spcBef>
            </a:pPr>
            <a:endParaRPr lang="ar-AE" altLang="en-US" sz="4400" dirty="0">
              <a:solidFill>
                <a:srgbClr val="FF0000"/>
              </a:solidFill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52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496"/>
            <a:ext cx="9144000" cy="5471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08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هي منافع البراكين؟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199" y="1491496"/>
            <a:ext cx="883920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4400" dirty="0">
                <a:cs typeface="Sultan Medium" pitchFamily="2" charset="-78"/>
              </a:rPr>
              <a:t>التربة حول البركان تكون خصبة </a:t>
            </a:r>
          </a:p>
          <a:p>
            <a:pPr algn="ctr" rtl="1" eaLnBrk="1" hangingPunct="1">
              <a:spcBef>
                <a:spcPct val="50000"/>
              </a:spcBef>
            </a:pPr>
            <a:endParaRPr lang="ar-AE" altLang="en-US" sz="4400" dirty="0">
              <a:solidFill>
                <a:srgbClr val="FF0000"/>
              </a:solidFill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7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2" y="1458247"/>
            <a:ext cx="9180872" cy="5399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708"/>
            <a:ext cx="9144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هي منافع البراكين؟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199" y="1491496"/>
            <a:ext cx="8839201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4400" dirty="0">
                <a:cs typeface="Sultan Medium" pitchFamily="2" charset="-78"/>
              </a:rPr>
              <a:t>الحصول على معادن جديدة</a:t>
            </a:r>
          </a:p>
        </p:txBody>
      </p:sp>
    </p:spTree>
    <p:extLst>
      <p:ext uri="{BB962C8B-B14F-4D97-AF65-F5344CB8AC3E}">
        <p14:creationId xmlns:p14="http://schemas.microsoft.com/office/powerpoint/2010/main" val="176018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599" y="304800"/>
            <a:ext cx="937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8800" dirty="0">
                <a:cs typeface="Thick Naskh 2" panose="02010604050404020304" pitchFamily="2" charset="-78"/>
              </a:rPr>
              <a:t>تحرك الصفائح مما يسبب انكسار الصخور واهتزازها</a:t>
            </a:r>
            <a:endParaRPr lang="en-US" sz="8800" dirty="0">
              <a:cs typeface="Thick Naskh 2" panose="020106040504040203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697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599" y="304800"/>
            <a:ext cx="937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8800" dirty="0">
                <a:cs typeface="Thick Naskh 2" panose="02010604050404020304" pitchFamily="2" charset="-78"/>
              </a:rPr>
              <a:t>مقياس ريختر – مقياس مركالي </a:t>
            </a:r>
            <a:endParaRPr lang="en-US" sz="8800" dirty="0">
              <a:cs typeface="Thick Naskh 2" panose="020106040504040203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3913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04800"/>
            <a:ext cx="9144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6600" dirty="0">
                <a:cs typeface="Thick Naskh 2" panose="02010604050404020304" pitchFamily="2" charset="-78"/>
              </a:rPr>
              <a:t>تتكون البراكين :</a:t>
            </a:r>
          </a:p>
          <a:p>
            <a:pPr marL="857250" indent="-857250" algn="r" rtl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6600" dirty="0">
                <a:cs typeface="Thick Naskh 2" panose="02010604050404020304" pitchFamily="2" charset="-78"/>
              </a:rPr>
              <a:t>1- تباعد الصفائح </a:t>
            </a:r>
          </a:p>
          <a:p>
            <a:pPr marL="857250" indent="-857250" algn="r" rtl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6600" dirty="0">
                <a:cs typeface="Thick Naskh 2" panose="02010604050404020304" pitchFamily="2" charset="-78"/>
              </a:rPr>
              <a:t>2- تقارب الصفائح وانزلاقها </a:t>
            </a:r>
          </a:p>
          <a:p>
            <a:pPr marL="857250" indent="-857250" algn="r" rtl="1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6600" dirty="0">
                <a:cs typeface="Thick Naskh 2" panose="02010604050404020304" pitchFamily="2" charset="-78"/>
              </a:rPr>
              <a:t>3- مرور صفيحة فوق موقع ساخن من الوشاح</a:t>
            </a:r>
          </a:p>
        </p:txBody>
      </p:sp>
    </p:spTree>
    <p:extLst>
      <p:ext uri="{BB962C8B-B14F-4D97-AF65-F5344CB8AC3E}">
        <p14:creationId xmlns:p14="http://schemas.microsoft.com/office/powerpoint/2010/main" val="3043913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599" y="152400"/>
            <a:ext cx="9372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8800" dirty="0">
                <a:cs typeface="Thick Naskh 2" panose="02010604050404020304" pitchFamily="2" charset="-78"/>
              </a:rPr>
              <a:t>من اضرار البراكين اتلاف المباني والاشجار </a:t>
            </a:r>
          </a:p>
          <a:p>
            <a:pPr marL="857250" indent="-857250" algn="r" rtl="1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AE" sz="8800" dirty="0">
                <a:cs typeface="Thick Naskh 2" panose="02010604050404020304" pitchFamily="2" charset="-78"/>
              </a:rPr>
              <a:t>من منافع البراكين تكون معادن جديدة وتكون تربة خصبة </a:t>
            </a:r>
            <a:endParaRPr lang="en-US" sz="8800" dirty="0">
              <a:cs typeface="Thick Naskh 2" panose="020106040504040203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391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99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4800" dirty="0">
                <a:solidFill>
                  <a:schemeClr val="accent1">
                    <a:lumMod val="75000"/>
                  </a:schemeClr>
                </a:solidFill>
                <a:cs typeface="Sultan Medium" pitchFamily="2" charset="-78"/>
              </a:rPr>
              <a:t>مراجعة</a:t>
            </a:r>
            <a:r>
              <a:rPr lang="ar-AE" sz="4800" dirty="0">
                <a:cs typeface="Sultan Medium" pitchFamily="2" charset="-78"/>
              </a:rPr>
              <a:t> </a:t>
            </a:r>
          </a:p>
          <a:p>
            <a:pPr algn="r" rtl="1"/>
            <a:r>
              <a:rPr lang="ar-AE" sz="4800" dirty="0">
                <a:cs typeface="Sultan Medium" pitchFamily="2" charset="-78"/>
              </a:rPr>
              <a:t>1- تحرك الصفائح المفاجىء الذي يطلق طاقة على شكل اهتزازات</a:t>
            </a:r>
          </a:p>
          <a:p>
            <a:pPr algn="r" rtl="1"/>
            <a:r>
              <a:rPr lang="ar-AE" sz="4800" dirty="0">
                <a:cs typeface="Sultan Medium" pitchFamily="2" charset="-78"/>
              </a:rPr>
              <a:t>2- السيزموجراف – ريختر – مركالي </a:t>
            </a:r>
          </a:p>
          <a:p>
            <a:pPr algn="r" rtl="1"/>
            <a:r>
              <a:rPr lang="ar-AE" sz="4800" dirty="0">
                <a:cs typeface="Sultan Medium" pitchFamily="2" charset="-78"/>
              </a:rPr>
              <a:t>3- خروج الحمم من فتحة بالصفائح لتكون جبل </a:t>
            </a:r>
          </a:p>
          <a:p>
            <a:pPr algn="r" rtl="1"/>
            <a:r>
              <a:rPr lang="ar-AE" sz="4800" dirty="0">
                <a:cs typeface="Sultan Medium" pitchFamily="2" charset="-78"/>
              </a:rPr>
              <a:t>4- الصهارة تكون في باطن الارض اما الحمم تكون على سطح الارض </a:t>
            </a:r>
          </a:p>
          <a:p>
            <a:pPr algn="r" rtl="1"/>
            <a:r>
              <a:rPr lang="ar-AE" sz="4800">
                <a:cs typeface="Sultan Medium" pitchFamily="2" charset="-78"/>
              </a:rPr>
              <a:t>5-ب- البؤرة</a:t>
            </a:r>
            <a:endParaRPr lang="en-US" sz="4800" dirty="0"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3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" y="1494493"/>
            <a:ext cx="9129374" cy="5363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9453" y="77450"/>
            <a:ext cx="4379725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هو الصدع 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88" y="1905000"/>
            <a:ext cx="80906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3200" b="1" dirty="0">
                <a:cs typeface="Sultan Medium" pitchFamily="2" charset="-78"/>
              </a:rPr>
              <a:t>هو كسر في القشرة الارضية تتحرك الصخور على طوله </a:t>
            </a:r>
            <a:endParaRPr lang="en-US" sz="3200" b="1" dirty="0">
              <a:cs typeface="Sultan Medium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2149"/>
            <a:ext cx="5410199" cy="34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059" y="77450"/>
            <a:ext cx="5870518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تحدث الزلازل؟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0" y="5867400"/>
            <a:ext cx="533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AE" altLang="en-US" sz="2800" dirty="0">
                <a:cs typeface="Sultan Medium" pitchFamily="2" charset="-78"/>
              </a:rPr>
              <a:t>اهتزاز سريع لسطح الأرض بسبب انطلاق طاقة مفاجئة من القشرة الأرضية.</a:t>
            </a:r>
            <a:endParaRPr lang="en-US" altLang="en-US" sz="2800" dirty="0">
              <a:cs typeface="Sultan Medium" pitchFamily="2" charset="-7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1" y="1752600"/>
            <a:ext cx="5562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AE" altLang="en-US" sz="2800" dirty="0">
                <a:cs typeface="Sultan Medium" pitchFamily="2" charset="-78"/>
              </a:rPr>
              <a:t>إذا انكسرت القشرة في وسط الصفيحة ، فإنها تؤدي إلى تشكل الصدوع.</a:t>
            </a:r>
            <a:endParaRPr lang="en-US" altLang="en-US" sz="2800" dirty="0">
              <a:cs typeface="Sultan Medium" pitchFamily="2" charset="-7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76800" y="3581400"/>
            <a:ext cx="411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AE" altLang="en-US" sz="2800" dirty="0">
                <a:cs typeface="Sultan Medium" pitchFamily="2" charset="-78"/>
              </a:rPr>
              <a:t>تنتج الطاقة بسبب تصادم الألواح والصفائح وتسبب دمار كبير.</a:t>
            </a:r>
            <a:endParaRPr lang="en-US" altLang="en-US" sz="2800" dirty="0">
              <a:cs typeface="Sultan Medium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362701" y="2672294"/>
            <a:ext cx="901270" cy="990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331555" y="4607948"/>
            <a:ext cx="901270" cy="990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343"/>
            <a:ext cx="4791662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066800" y="21336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484239"/>
            <a:ext cx="8077200" cy="5883276"/>
            <a:chOff x="528" y="2304"/>
            <a:chExt cx="5088" cy="3706"/>
          </a:xfrm>
        </p:grpSpPr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528" y="2304"/>
              <a:ext cx="508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AE" altLang="en-US" sz="2800" dirty="0">
                  <a:cs typeface="Sultan Medium" pitchFamily="2" charset="-78"/>
                </a:rPr>
                <a:t>المنطقة التي ينطلق منها الزلزال تسمى </a:t>
              </a:r>
              <a:r>
                <a:rPr lang="ar-AE" altLang="en-US" sz="2800" dirty="0">
                  <a:solidFill>
                    <a:srgbClr val="FF3300"/>
                  </a:solidFill>
                  <a:cs typeface="Sultan Medium" pitchFamily="2" charset="-78"/>
                </a:rPr>
                <a:t>بؤرة الزلزال</a:t>
              </a:r>
              <a:r>
                <a:rPr lang="ar-AE" altLang="en-US" sz="2800" dirty="0">
                  <a:cs typeface="Sultan Medium" pitchFamily="2" charset="-78"/>
                </a:rPr>
                <a:t> ، والنقطة التي تقع على السطح فوق البؤرة تسمى </a:t>
              </a:r>
              <a:r>
                <a:rPr lang="ar-AE" altLang="en-US" sz="2800" dirty="0">
                  <a:solidFill>
                    <a:srgbClr val="FF3300"/>
                  </a:solidFill>
                  <a:cs typeface="Sultan Medium" pitchFamily="2" charset="-78"/>
                </a:rPr>
                <a:t>المركز السطحي للزلازل</a:t>
              </a:r>
              <a:r>
                <a:rPr lang="ar-AE" altLang="en-US" sz="2800" dirty="0">
                  <a:cs typeface="Sultan Medium" pitchFamily="2" charset="-78"/>
                </a:rPr>
                <a:t>.</a:t>
              </a:r>
              <a:endParaRPr lang="en-US" altLang="en-US" sz="2800" dirty="0">
                <a:cs typeface="Sultan Medium" pitchFamily="2" charset="-78"/>
              </a:endParaRPr>
            </a:p>
          </p:txBody>
        </p:sp>
        <p:pic>
          <p:nvPicPr>
            <p:cNvPr id="5126" name="Picture 8" descr="epicentrelz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348"/>
              <a:ext cx="3744" cy="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7290"/>
            <a:ext cx="6705600" cy="44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" y="1524000"/>
            <a:ext cx="9140549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0550" y="77450"/>
            <a:ext cx="639149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هي الآثار التخريبية للزلازل؟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8839201" cy="7694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r" rt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AE" altLang="en-US" sz="4400" dirty="0">
                <a:cs typeface="Sultan Medium" pitchFamily="2" charset="-78"/>
              </a:rPr>
              <a:t>الانهيارات والانزلاقات والتشققات الارضية </a:t>
            </a:r>
          </a:p>
        </p:txBody>
      </p:sp>
    </p:spTree>
    <p:extLst>
      <p:ext uri="{BB962C8B-B14F-4D97-AF65-F5344CB8AC3E}">
        <p14:creationId xmlns:p14="http://schemas.microsoft.com/office/powerpoint/2010/main" val="35221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88792"/>
            <a:ext cx="9144001" cy="6103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7450"/>
            <a:ext cx="8900193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هي الآثار التخريبية للزلازل؟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8839201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r" rt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AE" altLang="en-US" sz="4400" dirty="0">
                <a:cs typeface="Sultan Medium" pitchFamily="2" charset="-78"/>
              </a:rPr>
              <a:t> تداعي المنشآت العمرانية </a:t>
            </a:r>
          </a:p>
        </p:txBody>
      </p:sp>
    </p:spTree>
    <p:extLst>
      <p:ext uri="{BB962C8B-B14F-4D97-AF65-F5344CB8AC3E}">
        <p14:creationId xmlns:p14="http://schemas.microsoft.com/office/powerpoint/2010/main" val="29416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70104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7450"/>
            <a:ext cx="8900193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ما هي الآثار التخريبية للزلازل؟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20807" y="1600200"/>
            <a:ext cx="2423193" cy="51706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r" rt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ar-AE" altLang="en-US" sz="4400" dirty="0">
                <a:cs typeface="Sultan Medium" pitchFamily="2" charset="-78"/>
              </a:rPr>
              <a:t>طغيان مياه البحر بفعل الامواج العملاقة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ar-AE" altLang="en-US" sz="4400" dirty="0">
                <a:cs typeface="Sultan Medium" pitchFamily="2" charset="-78"/>
              </a:rPr>
              <a:t>( </a:t>
            </a:r>
            <a:r>
              <a:rPr lang="ar-AE" altLang="en-US" sz="4400" dirty="0">
                <a:solidFill>
                  <a:srgbClr val="FF0000"/>
                </a:solidFill>
                <a:cs typeface="Sultan Medium" pitchFamily="2" charset="-78"/>
              </a:rPr>
              <a:t>تسونامي</a:t>
            </a:r>
            <a:r>
              <a:rPr lang="ar-AE" altLang="en-US" sz="4400" dirty="0">
                <a:cs typeface="Sultan Medium" pitchFamily="2" charset="-78"/>
              </a:rPr>
              <a:t> )</a:t>
            </a:r>
            <a:endParaRPr lang="en-US" altLang="en-US" sz="4400" dirty="0">
              <a:cs typeface="Sultan Medi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13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30" y="77450"/>
            <a:ext cx="673774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ar-A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Hijaz" pitchFamily="2" charset="-78"/>
              </a:rPr>
              <a:t>كيف تتم عملية قياس الزلازل؟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Hijaz" pitchFamily="2" charset="-7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2576" y="1854643"/>
            <a:ext cx="8839201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AE" altLang="en-US" sz="3600" dirty="0">
                <a:cs typeface="Sultan Medium" pitchFamily="2" charset="-78"/>
              </a:rPr>
              <a:t>تنتقل الطاقة من الزلازل على شكل موجات عبر الارض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1" y="2644182"/>
            <a:ext cx="7239000" cy="44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464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philadelphia</cp:lastModifiedBy>
  <cp:revision>81</cp:revision>
  <dcterms:created xsi:type="dcterms:W3CDTF">2013-12-15T10:52:02Z</dcterms:created>
  <dcterms:modified xsi:type="dcterms:W3CDTF">2021-12-09T17:35:55Z</dcterms:modified>
</cp:coreProperties>
</file>