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4" r:id="rId2"/>
    <p:sldId id="263" r:id="rId3"/>
    <p:sldId id="290" r:id="rId4"/>
    <p:sldId id="291" r:id="rId5"/>
    <p:sldId id="292" r:id="rId6"/>
    <p:sldId id="293" r:id="rId7"/>
    <p:sldId id="294" r:id="rId8"/>
    <p:sldId id="29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802D1-6B05-420F-A5BD-BE91A156B89C}" type="datetimeFigureOut">
              <a:rPr lang="en-US" smtClean="0"/>
              <a:t>12/12/2021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05C24-BBDA-40DD-BC41-8195AE82EBE2}" type="slidenum">
              <a:rPr lang="en-US" smtClean="0"/>
              <a:t>‹#›</a:t>
            </a:fld>
            <a:endParaRPr lang="en-US"/>
          </a:p>
        </p:txBody>
      </p:sp>
    </p:spTree>
    <p:extLst>
      <p:ext uri="{BB962C8B-B14F-4D97-AF65-F5344CB8AC3E}">
        <p14:creationId xmlns:p14="http://schemas.microsoft.com/office/powerpoint/2010/main" val="189893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90563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49506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10422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10774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5817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93456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12/12/2021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92230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12/12/2021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09503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12/12/2021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21559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81051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80542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12/12/2021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428076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media" Target="../media/media27.m4a"/><Relationship Id="rId13"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audio" Target="../media/media26.m4a"/><Relationship Id="rId12" Type="http://schemas.openxmlformats.org/officeDocument/2006/relationships/image" Target="../media/image21.png"/><Relationship Id="rId17" Type="http://schemas.openxmlformats.org/officeDocument/2006/relationships/image" Target="../media/image5.png"/><Relationship Id="rId2" Type="http://schemas.openxmlformats.org/officeDocument/2006/relationships/audio" Target="../media/media23.m4a"/><Relationship Id="rId16" Type="http://schemas.openxmlformats.org/officeDocument/2006/relationships/image" Target="../media/image20.png"/><Relationship Id="rId1" Type="http://schemas.microsoft.com/office/2007/relationships/media" Target="../media/media23.m4a"/><Relationship Id="rId6" Type="http://schemas.microsoft.com/office/2007/relationships/media" Target="../media/media26.m4a"/><Relationship Id="rId11" Type="http://schemas.openxmlformats.org/officeDocument/2006/relationships/image" Target="../media/image17.png"/><Relationship Id="rId5" Type="http://schemas.microsoft.com/office/2007/relationships/media" Target="../media/media25.m4a"/><Relationship Id="rId15" Type="http://schemas.openxmlformats.org/officeDocument/2006/relationships/image" Target="../media/image19.png"/><Relationship Id="rId10" Type="http://schemas.openxmlformats.org/officeDocument/2006/relationships/slideLayout" Target="../slideLayouts/slideLayout7.xml"/><Relationship Id="rId4" Type="http://schemas.microsoft.com/office/2007/relationships/media" Target="../media/media24.m4a"/><Relationship Id="rId9" Type="http://schemas.openxmlformats.org/officeDocument/2006/relationships/audio" Target="../media/media27.m4a"/><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media" Target="../media/media34.m4a"/><Relationship Id="rId13" Type="http://schemas.openxmlformats.org/officeDocument/2006/relationships/image" Target="../media/image8.png"/><Relationship Id="rId18" Type="http://schemas.openxmlformats.org/officeDocument/2006/relationships/image" Target="../media/image29.png"/><Relationship Id="rId3" Type="http://schemas.microsoft.com/office/2007/relationships/media" Target="../media/media32.m4a"/><Relationship Id="rId7" Type="http://schemas.openxmlformats.org/officeDocument/2006/relationships/audio" Target="NULL" TargetMode="External"/><Relationship Id="rId12" Type="http://schemas.openxmlformats.org/officeDocument/2006/relationships/image" Target="../media/image4.png"/><Relationship Id="rId17" Type="http://schemas.openxmlformats.org/officeDocument/2006/relationships/image" Target="../media/image28.png"/><Relationship Id="rId2" Type="http://schemas.openxmlformats.org/officeDocument/2006/relationships/audio" Target="../media/media31.m4a"/><Relationship Id="rId16" Type="http://schemas.openxmlformats.org/officeDocument/2006/relationships/image" Target="../media/image27.png"/><Relationship Id="rId1" Type="http://schemas.microsoft.com/office/2007/relationships/media" Target="../media/media31.m4a"/><Relationship Id="rId6" Type="http://schemas.openxmlformats.org/officeDocument/2006/relationships/audio" Target="../media/media33.m4a"/><Relationship Id="rId11" Type="http://schemas.openxmlformats.org/officeDocument/2006/relationships/slideLayout" Target="../slideLayouts/slideLayout7.xml"/><Relationship Id="rId5" Type="http://schemas.microsoft.com/office/2007/relationships/media" Target="../media/media33.m4a"/><Relationship Id="rId15" Type="http://schemas.openxmlformats.org/officeDocument/2006/relationships/image" Target="../media/image26.jpg"/><Relationship Id="rId10" Type="http://schemas.openxmlformats.org/officeDocument/2006/relationships/audio" Target="../media/media35.m4a"/><Relationship Id="rId19" Type="http://schemas.openxmlformats.org/officeDocument/2006/relationships/image" Target="../media/image5.png"/><Relationship Id="rId4" Type="http://schemas.openxmlformats.org/officeDocument/2006/relationships/audio" Target="../media/media32.m4a"/><Relationship Id="rId9" Type="http://schemas.microsoft.com/office/2007/relationships/media" Target="../media/media35.m4a"/><Relationship Id="rId14" Type="http://schemas.openxmlformats.org/officeDocument/2006/relationships/image" Target="../media/image25.jp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6.m4a"/><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slideLayout" Target="../slideLayouts/slideLayout7.xml"/><Relationship Id="rId4" Type="http://schemas.openxmlformats.org/officeDocument/2006/relationships/audio" Target="../media/media3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audio" Target="../media/media41.m4a"/><Relationship Id="rId13" Type="http://schemas.openxmlformats.org/officeDocument/2006/relationships/slideLayout" Target="../slideLayouts/slideLayout7.xml"/><Relationship Id="rId18" Type="http://schemas.openxmlformats.org/officeDocument/2006/relationships/image" Target="../media/image34.png"/><Relationship Id="rId3" Type="http://schemas.microsoft.com/office/2007/relationships/media" Target="../media/media39.m4a"/><Relationship Id="rId21" Type="http://schemas.openxmlformats.org/officeDocument/2006/relationships/image" Target="../media/image5.png"/><Relationship Id="rId7" Type="http://schemas.microsoft.com/office/2007/relationships/media" Target="../media/media41.m4a"/><Relationship Id="rId12" Type="http://schemas.openxmlformats.org/officeDocument/2006/relationships/audio" Target="../media/media43.m4a"/><Relationship Id="rId17" Type="http://schemas.openxmlformats.org/officeDocument/2006/relationships/image" Target="../media/image33.png"/><Relationship Id="rId2" Type="http://schemas.openxmlformats.org/officeDocument/2006/relationships/audio" Target="../media/media38.m4a"/><Relationship Id="rId16" Type="http://schemas.openxmlformats.org/officeDocument/2006/relationships/image" Target="../media/image32.png"/><Relationship Id="rId20" Type="http://schemas.openxmlformats.org/officeDocument/2006/relationships/image" Target="../media/image4.png"/><Relationship Id="rId1" Type="http://schemas.microsoft.com/office/2007/relationships/media" Target="../media/media38.m4a"/><Relationship Id="rId6" Type="http://schemas.openxmlformats.org/officeDocument/2006/relationships/audio" Target="../media/media40.m4a"/><Relationship Id="rId11" Type="http://schemas.microsoft.com/office/2007/relationships/media" Target="../media/media43.m4a"/><Relationship Id="rId5" Type="http://schemas.microsoft.com/office/2007/relationships/media" Target="../media/media40.m4a"/><Relationship Id="rId15" Type="http://schemas.openxmlformats.org/officeDocument/2006/relationships/image" Target="../media/image31.png"/><Relationship Id="rId10" Type="http://schemas.openxmlformats.org/officeDocument/2006/relationships/audio" Target="../media/media42.m4a"/><Relationship Id="rId19" Type="http://schemas.openxmlformats.org/officeDocument/2006/relationships/image" Target="../media/image35.png"/><Relationship Id="rId4" Type="http://schemas.openxmlformats.org/officeDocument/2006/relationships/audio" Target="../media/media39.m4a"/><Relationship Id="rId9" Type="http://schemas.microsoft.com/office/2007/relationships/media" Target="../media/media42.m4a"/><Relationship Id="rId1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5.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5.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5.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5.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audio" Target="../media/media8.m4a"/><Relationship Id="rId13" Type="http://schemas.microsoft.com/office/2007/relationships/media" Target="../media/media11.m4a"/><Relationship Id="rId3" Type="http://schemas.microsoft.com/office/2007/relationships/media" Target="../media/media6.m4a"/><Relationship Id="rId7" Type="http://schemas.microsoft.com/office/2007/relationships/media" Target="../media/media8.m4a"/><Relationship Id="rId12" Type="http://schemas.openxmlformats.org/officeDocument/2006/relationships/audio" Target="../media/media10.m4a"/><Relationship Id="rId17" Type="http://schemas.openxmlformats.org/officeDocument/2006/relationships/image" Target="../media/image5.png"/><Relationship Id="rId2" Type="http://schemas.openxmlformats.org/officeDocument/2006/relationships/audio" Target="../media/media5.m4a"/><Relationship Id="rId16" Type="http://schemas.openxmlformats.org/officeDocument/2006/relationships/image" Target="../media/image8.png"/><Relationship Id="rId1" Type="http://schemas.microsoft.com/office/2007/relationships/media" Target="../media/media5.m4a"/><Relationship Id="rId6" Type="http://schemas.openxmlformats.org/officeDocument/2006/relationships/audio" Target="../media/media7.m4a"/><Relationship Id="rId11" Type="http://schemas.microsoft.com/office/2007/relationships/media" Target="../media/media10.m4a"/><Relationship Id="rId5" Type="http://schemas.microsoft.com/office/2007/relationships/media" Target="../media/media7.m4a"/><Relationship Id="rId15" Type="http://schemas.openxmlformats.org/officeDocument/2006/relationships/slideLayout" Target="../slideLayouts/slideLayout7.xml"/><Relationship Id="rId10" Type="http://schemas.openxmlformats.org/officeDocument/2006/relationships/audio" Target="../media/media9.m4a"/><Relationship Id="rId4" Type="http://schemas.openxmlformats.org/officeDocument/2006/relationships/audio" Target="../media/media6.m4a"/><Relationship Id="rId9" Type="http://schemas.microsoft.com/office/2007/relationships/media" Target="../media/media9.m4a"/><Relationship Id="rId14" Type="http://schemas.openxmlformats.org/officeDocument/2006/relationships/audio" Target="../media/media11.m4a"/></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NULL" TargetMode="Externa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slideLayout" Target="../slideLayouts/slideLayout7.xml"/><Relationship Id="rId4" Type="http://schemas.microsoft.com/office/2007/relationships/media" Target="../media/media12.m4a"/></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5.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audio" Target="../media/media17.m4a"/><Relationship Id="rId13" Type="http://schemas.microsoft.com/office/2007/relationships/media" Target="../media/media20.m4a"/><Relationship Id="rId18" Type="http://schemas.openxmlformats.org/officeDocument/2006/relationships/image" Target="../media/image15.png"/><Relationship Id="rId3" Type="http://schemas.microsoft.com/office/2007/relationships/media" Target="../media/media15.m4a"/><Relationship Id="rId21" Type="http://schemas.openxmlformats.org/officeDocument/2006/relationships/image" Target="../media/image10.png"/><Relationship Id="rId7" Type="http://schemas.microsoft.com/office/2007/relationships/media" Target="../media/media17.m4a"/><Relationship Id="rId12" Type="http://schemas.openxmlformats.org/officeDocument/2006/relationships/audio" Target="../media/media19.m4a"/><Relationship Id="rId17" Type="http://schemas.openxmlformats.org/officeDocument/2006/relationships/image" Target="../media/image11.png"/><Relationship Id="rId2" Type="http://schemas.openxmlformats.org/officeDocument/2006/relationships/audio" Target="../media/media14.m4a"/><Relationship Id="rId16" Type="http://schemas.openxmlformats.org/officeDocument/2006/relationships/image" Target="../media/image13.png"/><Relationship Id="rId20" Type="http://schemas.openxmlformats.org/officeDocument/2006/relationships/image" Target="../media/image14.png"/><Relationship Id="rId1" Type="http://schemas.microsoft.com/office/2007/relationships/media" Target="../media/media14.m4a"/><Relationship Id="rId6" Type="http://schemas.microsoft.com/office/2007/relationships/media" Target="../media/media16.m4a"/><Relationship Id="rId11" Type="http://schemas.microsoft.com/office/2007/relationships/media" Target="../media/media19.m4a"/><Relationship Id="rId24" Type="http://schemas.openxmlformats.org/officeDocument/2006/relationships/image" Target="../media/image5.png"/><Relationship Id="rId5" Type="http://schemas.openxmlformats.org/officeDocument/2006/relationships/audio" Target="NULL" TargetMode="External"/><Relationship Id="rId15" Type="http://schemas.openxmlformats.org/officeDocument/2006/relationships/slideLayout" Target="../slideLayouts/slideLayout7.xml"/><Relationship Id="rId23" Type="http://schemas.openxmlformats.org/officeDocument/2006/relationships/image" Target="../media/image17.png"/><Relationship Id="rId10" Type="http://schemas.openxmlformats.org/officeDocument/2006/relationships/audio" Target="../media/media18.m4a"/><Relationship Id="rId19" Type="http://schemas.openxmlformats.org/officeDocument/2006/relationships/image" Target="../media/image12.png"/><Relationship Id="rId4" Type="http://schemas.openxmlformats.org/officeDocument/2006/relationships/audio" Target="../media/media15.m4a"/><Relationship Id="rId9" Type="http://schemas.microsoft.com/office/2007/relationships/media" Target="../media/media18.m4a"/><Relationship Id="rId14" Type="http://schemas.openxmlformats.org/officeDocument/2006/relationships/audio" Target="../media/media20.m4a"/><Relationship Id="rId22"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1.m4a"/><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slideLayout" Target="../slideLayouts/slideLayout7.xml"/><Relationship Id="rId4" Type="http://schemas.openxmlformats.org/officeDocument/2006/relationships/audio" Target="../media/media21.m4a"/></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54143" y="2213692"/>
            <a:ext cx="9541279" cy="2349062"/>
          </a:xfrm>
          <a:prstGeom prst="round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8800" b="1" dirty="0">
                <a:solidFill>
                  <a:schemeClr val="accent1">
                    <a:lumMod val="50000"/>
                  </a:schemeClr>
                </a:solidFill>
                <a:latin typeface="Al-Mateen" pitchFamily="18" charset="-78"/>
                <a:cs typeface="Al-Mateen" pitchFamily="18" charset="-78"/>
              </a:rPr>
              <a:t>تراث بلادي الوطني </a:t>
            </a:r>
            <a:endParaRPr lang="en-US" sz="8000" dirty="0">
              <a:solidFill>
                <a:schemeClr val="accent1">
                  <a:lumMod val="50000"/>
                </a:schemeClr>
              </a:solidFill>
              <a:latin typeface="Al-Mateen" pitchFamily="18" charset="-78"/>
              <a:cs typeface="Al-Mateen" pitchFamily="18" charset="-78"/>
            </a:endParaRPr>
          </a:p>
        </p:txBody>
      </p:sp>
    </p:spTree>
    <p:extLst>
      <p:ext uri="{BB962C8B-B14F-4D97-AF65-F5344CB8AC3E}">
        <p14:creationId xmlns:p14="http://schemas.microsoft.com/office/powerpoint/2010/main" val="421722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3177" y="3946207"/>
            <a:ext cx="1955322" cy="251935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0288"/>
          <a:stretch/>
        </p:blipFill>
        <p:spPr>
          <a:xfrm>
            <a:off x="3453226" y="3402568"/>
            <a:ext cx="2786063" cy="2926058"/>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8809" r="5104" b="29056"/>
          <a:stretch/>
        </p:blipFill>
        <p:spPr>
          <a:xfrm>
            <a:off x="6821969" y="3290485"/>
            <a:ext cx="2522428" cy="3038141"/>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b="7422"/>
          <a:stretch/>
        </p:blipFill>
        <p:spPr>
          <a:xfrm>
            <a:off x="9236897" y="233694"/>
            <a:ext cx="3002171" cy="6130472"/>
          </a:xfrm>
          <a:prstGeom prst="rect">
            <a:avLst/>
          </a:prstGeom>
        </p:spPr>
      </p:pic>
      <p:sp>
        <p:nvSpPr>
          <p:cNvPr id="9" name="Rounded Rectangular Callout 8"/>
          <p:cNvSpPr/>
          <p:nvPr/>
        </p:nvSpPr>
        <p:spPr>
          <a:xfrm>
            <a:off x="2245801" y="1778455"/>
            <a:ext cx="6991096" cy="1915401"/>
          </a:xfrm>
          <a:prstGeom prst="wedgeRoundRectCallout">
            <a:avLst>
              <a:gd name="adj1" fmla="val -37681"/>
              <a:gd name="adj2" fmla="val -9619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3200" b="1" dirty="0">
                <a:solidFill>
                  <a:schemeClr val="tx1"/>
                </a:solidFill>
                <a:cs typeface="+mj-cs"/>
              </a:rPr>
              <a:t>وهناك أيضا مجموعة من الملابس الرجالية كالثوب والبشت والزبون والدقلة والشطفة والقحفية والغترة والعقال.</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58261" y="146681"/>
            <a:ext cx="2686974" cy="2698556"/>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b="7883"/>
          <a:stretch/>
        </p:blipFill>
        <p:spPr>
          <a:xfrm flipH="1">
            <a:off x="-249970" y="2778656"/>
            <a:ext cx="3095205" cy="3549970"/>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3495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t="1" b="3270"/>
          <a:stretch/>
        </p:blipFill>
        <p:spPr>
          <a:xfrm>
            <a:off x="7769063" y="3266942"/>
            <a:ext cx="4238797" cy="2993324"/>
          </a:xfrm>
          <a:prstGeom prst="rect">
            <a:avLst/>
          </a:prstGeom>
        </p:spPr>
      </p:pic>
      <p:grpSp>
        <p:nvGrpSpPr>
          <p:cNvPr id="8" name="Group 7"/>
          <p:cNvGrpSpPr/>
          <p:nvPr/>
        </p:nvGrpSpPr>
        <p:grpSpPr>
          <a:xfrm>
            <a:off x="8611619" y="348235"/>
            <a:ext cx="2994227" cy="2801128"/>
            <a:chOff x="8611619" y="359031"/>
            <a:chExt cx="3026847" cy="2790332"/>
          </a:xfrm>
        </p:grpSpPr>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b="7422"/>
            <a:stretch/>
          </p:blipFill>
          <p:spPr>
            <a:xfrm>
              <a:off x="8611619" y="455417"/>
              <a:ext cx="2553686" cy="26939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ounded Rectangle 1"/>
            <p:cNvSpPr/>
            <p:nvPr/>
          </p:nvSpPr>
          <p:spPr>
            <a:xfrm>
              <a:off x="10130508" y="359031"/>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غترة شال</a:t>
              </a:r>
              <a:endParaRPr lang="en-US" sz="2200" b="1" dirty="0">
                <a:cs typeface="+mj-cs"/>
              </a:endParaRPr>
            </a:p>
          </p:txBody>
        </p:sp>
        <p:sp>
          <p:nvSpPr>
            <p:cNvPr id="11" name="Rounded Rectangle 10"/>
            <p:cNvSpPr/>
            <p:nvPr/>
          </p:nvSpPr>
          <p:spPr>
            <a:xfrm>
              <a:off x="9657347" y="2616868"/>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الزٌبُونُ</a:t>
              </a:r>
              <a:endParaRPr lang="en-US" sz="2200" b="1" dirty="0">
                <a:cs typeface="+mj-cs"/>
              </a:endParaRPr>
            </a:p>
          </p:txBody>
        </p:sp>
      </p:grpSp>
      <p:grpSp>
        <p:nvGrpSpPr>
          <p:cNvPr id="17" name="Group 16"/>
          <p:cNvGrpSpPr/>
          <p:nvPr/>
        </p:nvGrpSpPr>
        <p:grpSpPr>
          <a:xfrm>
            <a:off x="4301473" y="269279"/>
            <a:ext cx="2978470" cy="2828654"/>
            <a:chOff x="4332428" y="214785"/>
            <a:chExt cx="2959205" cy="2962104"/>
          </a:xfrm>
        </p:grpSpPr>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00811" y="427891"/>
              <a:ext cx="2190822" cy="27489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Rounded Rectangle 11"/>
            <p:cNvSpPr/>
            <p:nvPr/>
          </p:nvSpPr>
          <p:spPr>
            <a:xfrm>
              <a:off x="4332428" y="214785"/>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القحفية</a:t>
              </a:r>
              <a:endParaRPr lang="en-US" sz="2200" b="1" dirty="0">
                <a:cs typeface="+mj-cs"/>
              </a:endParaRPr>
            </a:p>
          </p:txBody>
        </p:sp>
      </p:grpSp>
      <p:grpSp>
        <p:nvGrpSpPr>
          <p:cNvPr id="18" name="Group 17"/>
          <p:cNvGrpSpPr/>
          <p:nvPr/>
        </p:nvGrpSpPr>
        <p:grpSpPr>
          <a:xfrm>
            <a:off x="889262" y="348235"/>
            <a:ext cx="2469400" cy="2908311"/>
            <a:chOff x="889262" y="348235"/>
            <a:chExt cx="2190822" cy="2908311"/>
          </a:xfrm>
        </p:grpSpPr>
        <p:pic>
          <p:nvPicPr>
            <p:cNvPr id="6" name="Picture 5"/>
            <p:cNvPicPr>
              <a:picLocks noChangeAspect="1"/>
            </p:cNvPicPr>
            <p:nvPr/>
          </p:nvPicPr>
          <p:blipFill rotWithShape="1">
            <a:blip r:embed="rId14">
              <a:extLst>
                <a:ext uri="{28A0092B-C50C-407E-A947-70E740481C1C}">
                  <a14:useLocalDpi xmlns:a14="http://schemas.microsoft.com/office/drawing/2010/main" val="0"/>
                </a:ext>
              </a:extLst>
            </a:blip>
            <a:srcRect b="7883"/>
            <a:stretch/>
          </p:blipFill>
          <p:spPr>
            <a:xfrm flipH="1">
              <a:off x="889262" y="348235"/>
              <a:ext cx="2190822" cy="29083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Rounded Rectangle 12"/>
            <p:cNvSpPr/>
            <p:nvPr/>
          </p:nvSpPr>
          <p:spPr>
            <a:xfrm>
              <a:off x="1075559" y="2775283"/>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الدقلة</a:t>
              </a:r>
              <a:endParaRPr lang="en-US" sz="2200" b="1" dirty="0">
                <a:cs typeface="+mj-cs"/>
              </a:endParaRPr>
            </a:p>
          </p:txBody>
        </p:sp>
      </p:grpSp>
      <p:grpSp>
        <p:nvGrpSpPr>
          <p:cNvPr id="19" name="Group 18"/>
          <p:cNvGrpSpPr/>
          <p:nvPr/>
        </p:nvGrpSpPr>
        <p:grpSpPr>
          <a:xfrm>
            <a:off x="207475" y="3553247"/>
            <a:ext cx="3852454" cy="2707019"/>
            <a:chOff x="162928" y="3819859"/>
            <a:chExt cx="3933336" cy="2707019"/>
          </a:xfrm>
        </p:grpSpPr>
        <p:pic>
          <p:nvPicPr>
            <p:cNvPr id="4" name="Picture 3"/>
            <p:cNvPicPr>
              <a:picLocks noChangeAspect="1"/>
            </p:cNvPicPr>
            <p:nvPr/>
          </p:nvPicPr>
          <p:blipFill rotWithShape="1">
            <a:blip r:embed="rId15">
              <a:extLst>
                <a:ext uri="{28A0092B-C50C-407E-A947-70E740481C1C}">
                  <a14:useLocalDpi xmlns:a14="http://schemas.microsoft.com/office/drawing/2010/main" val="0"/>
                </a:ext>
              </a:extLst>
            </a:blip>
            <a:srcRect b="10288"/>
            <a:stretch/>
          </p:blipFill>
          <p:spPr>
            <a:xfrm>
              <a:off x="889261" y="3819859"/>
              <a:ext cx="2335201" cy="27070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ounded Rectangle 13"/>
            <p:cNvSpPr/>
            <p:nvPr/>
          </p:nvSpPr>
          <p:spPr>
            <a:xfrm>
              <a:off x="162928" y="3964237"/>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الشطفة</a:t>
              </a:r>
              <a:endParaRPr lang="en-US" sz="2200" b="1" dirty="0">
                <a:cs typeface="+mj-cs"/>
              </a:endParaRPr>
            </a:p>
          </p:txBody>
        </p:sp>
        <p:sp>
          <p:nvSpPr>
            <p:cNvPr id="15" name="Rounded Rectangle 14"/>
            <p:cNvSpPr/>
            <p:nvPr/>
          </p:nvSpPr>
          <p:spPr>
            <a:xfrm>
              <a:off x="2588306" y="6019635"/>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البشت</a:t>
              </a:r>
              <a:endParaRPr lang="en-US" sz="2200" b="1" dirty="0">
                <a:cs typeface="+mj-cs"/>
              </a:endParaRPr>
            </a:p>
          </p:txBody>
        </p:sp>
      </p:grpSp>
      <p:grpSp>
        <p:nvGrpSpPr>
          <p:cNvPr id="20" name="Group 19"/>
          <p:cNvGrpSpPr/>
          <p:nvPr/>
        </p:nvGrpSpPr>
        <p:grpSpPr>
          <a:xfrm>
            <a:off x="5120076" y="3389995"/>
            <a:ext cx="2190822" cy="2851396"/>
            <a:chOff x="5100811" y="3819859"/>
            <a:chExt cx="2190822" cy="2851396"/>
          </a:xfrm>
        </p:grpSpPr>
        <p:pic>
          <p:nvPicPr>
            <p:cNvPr id="5" name="Picture 4"/>
            <p:cNvPicPr>
              <a:picLocks noChangeAspect="1"/>
            </p:cNvPicPr>
            <p:nvPr/>
          </p:nvPicPr>
          <p:blipFill rotWithShape="1">
            <a:blip r:embed="rId16">
              <a:extLst>
                <a:ext uri="{28A0092B-C50C-407E-A947-70E740481C1C}">
                  <a14:useLocalDpi xmlns:a14="http://schemas.microsoft.com/office/drawing/2010/main" val="0"/>
                </a:ext>
              </a:extLst>
            </a:blip>
            <a:srcRect l="18809" r="5104" b="29056"/>
            <a:stretch/>
          </p:blipFill>
          <p:spPr>
            <a:xfrm>
              <a:off x="5100811" y="3964237"/>
              <a:ext cx="2190822" cy="27070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ounded Rectangle 15"/>
            <p:cNvSpPr/>
            <p:nvPr/>
          </p:nvSpPr>
          <p:spPr>
            <a:xfrm>
              <a:off x="5181693" y="3819859"/>
              <a:ext cx="1507958" cy="4812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الغترة والعقال</a:t>
              </a:r>
              <a:endParaRPr lang="en-US" sz="2200" b="1" dirty="0">
                <a:cs typeface="+mj-cs"/>
              </a:endParaRPr>
            </a:p>
          </p:txBody>
        </p:sp>
      </p:grpSp>
      <p:pic>
        <p:nvPicPr>
          <p:cNvPr id="2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43433" y="249601"/>
            <a:ext cx="1302644" cy="958517"/>
          </a:xfrm>
          <a:prstGeom prst="rect">
            <a:avLst/>
          </a:prstGeom>
        </p:spPr>
      </p:pic>
      <p:pic>
        <p:nvPicPr>
          <p:cNvPr id="22" name="Recorded Sound">
            <a:hlinkClick r:id="" action="ppaction://media"/>
          </p:cNvPr>
          <p:cNvPicPr>
            <a:picLocks noChangeAspect="1"/>
          </p:cNvPicPr>
          <p:nvPr>
            <a:audioFile r:link="rId3"/>
            <p:extLst>
              <p:ext uri="{DAA4B4D4-6D71-4841-9C94-3DE7FCFB9230}">
                <p14:media xmlns:p14="http://schemas.microsoft.com/office/powerpoint/2010/main" r:embed="rId4">
                  <p14:trim st="619"/>
                </p14:media>
              </p:ext>
            </p:extLst>
          </p:nvPr>
        </p:nvPicPr>
        <p:blipFill>
          <a:blip r:embed="rId17"/>
          <a:stretch>
            <a:fillRect/>
          </a:stretch>
        </p:blipFill>
        <p:spPr>
          <a:xfrm>
            <a:off x="6897288" y="444994"/>
            <a:ext cx="609600" cy="609600"/>
          </a:xfrm>
          <a:prstGeom prst="rect">
            <a:avLst/>
          </a:prstGeom>
        </p:spPr>
      </p:pic>
      <p:pic>
        <p:nvPicPr>
          <p:cNvPr id="24" name="Recorded Sound">
            <a:hlinkClick r:id="" action="ppaction://media"/>
          </p:cNvPr>
          <p:cNvPicPr>
            <a:picLocks noChangeAspect="1"/>
          </p:cNvPicPr>
          <p:nvPr>
            <a:audioFile r:link="rId3"/>
            <p:extLst>
              <p:ext uri="{DAA4B4D4-6D71-4841-9C94-3DE7FCFB9230}">
                <p14:media xmlns:p14="http://schemas.microsoft.com/office/powerpoint/2010/main" r:embed="rId5">
                  <p14:trim end="969.848"/>
                </p14:media>
              </p:ext>
            </p:extLst>
          </p:nvPr>
        </p:nvPicPr>
        <p:blipFill>
          <a:blip r:embed="rId17"/>
          <a:stretch>
            <a:fillRect/>
          </a:stretch>
        </p:blipFill>
        <p:spPr>
          <a:xfrm>
            <a:off x="2685348" y="424059"/>
            <a:ext cx="609600" cy="609600"/>
          </a:xfrm>
          <a:prstGeom prst="rect">
            <a:avLst/>
          </a:prstGeom>
        </p:spPr>
      </p:pic>
      <p:pic>
        <p:nvPicPr>
          <p:cNvPr id="25"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7086980" y="3531462"/>
            <a:ext cx="609600" cy="609600"/>
          </a:xfrm>
          <a:prstGeom prst="rect">
            <a:avLst/>
          </a:prstGeom>
        </p:spPr>
      </p:pic>
      <p:pic>
        <p:nvPicPr>
          <p:cNvPr id="26" name="Recorded Sound">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7"/>
          <a:stretch>
            <a:fillRect/>
          </a:stretch>
        </p:blipFill>
        <p:spPr>
          <a:xfrm>
            <a:off x="2721926" y="3697625"/>
            <a:ext cx="609600" cy="609600"/>
          </a:xfrm>
          <a:prstGeom prst="rect">
            <a:avLst/>
          </a:prstGeom>
        </p:spPr>
      </p:pic>
    </p:spTree>
    <p:extLst>
      <p:ext uri="{BB962C8B-B14F-4D97-AF65-F5344CB8AC3E}">
        <p14:creationId xmlns:p14="http://schemas.microsoft.com/office/powerpoint/2010/main" val="164274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1" fill="hold"/>
                                        <p:tgtEl>
                                          <p:spTgt spid="22"/>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 fill="hold"/>
                                        <p:tgtEl>
                                          <p:spTgt spid="24"/>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1" presetClass="mediacall" presetSubtype="0" fill="hold" nodeType="withEffect">
                                  <p:stCondLst>
                                    <p:cond delay="0"/>
                                  </p:stCondLst>
                                  <p:childTnLst>
                                    <p:cmd type="call" cmd="playFrom(0.0)">
                                      <p:cBhvr>
                                        <p:cTn id="34" dur="1" fill="hold"/>
                                        <p:tgtEl>
                                          <p:spTgt spid="25"/>
                                        </p:tgtEl>
                                      </p:cBhvr>
                                    </p:cmd>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1" presetClass="mediacall" presetSubtype="0" fill="hold" nodeType="withEffect">
                                  <p:stCondLst>
                                    <p:cond delay="0"/>
                                  </p:stCondLst>
                                  <p:childTnLst>
                                    <p:cmd type="call" cmd="playFrom(0.0)">
                                      <p:cBhvr>
                                        <p:cTn id="42"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fill="hold" display="0">
                  <p:stCondLst>
                    <p:cond delay="indefinite"/>
                  </p:stCondLst>
                  <p:endCondLst>
                    <p:cond evt="onStopAudio" delay="0">
                      <p:tgtEl>
                        <p:sldTgt/>
                      </p:tgtEl>
                    </p:cond>
                  </p:endCondLst>
                </p:cTn>
                <p:tgtEl>
                  <p:spTgt spid="21"/>
                </p:tgtEl>
              </p:cMediaNode>
            </p:audio>
            <p:audio>
              <p:cMediaNode vol="80000" numSld="999" showWhenStopped="0">
                <p:cTn id="44" fill="hold" display="0">
                  <p:stCondLst>
                    <p:cond delay="indefinite"/>
                  </p:stCondLst>
                  <p:endCondLst>
                    <p:cond evt="onStopAudio" delay="0">
                      <p:tgtEl>
                        <p:sldTgt/>
                      </p:tgtEl>
                    </p:cond>
                  </p:endCondLst>
                </p:cTn>
                <p:tgtEl>
                  <p:spTgt spid="22"/>
                </p:tgtEl>
              </p:cMediaNode>
            </p:audio>
            <p:audio>
              <p:cMediaNode vol="80000" numSld="999" showWhenStopped="0">
                <p:cTn id="45" fill="hold" display="0">
                  <p:stCondLst>
                    <p:cond delay="indefinite"/>
                  </p:stCondLst>
                  <p:endCondLst>
                    <p:cond evt="onStopAudio" delay="0">
                      <p:tgtEl>
                        <p:sldTgt/>
                      </p:tgtEl>
                    </p:cond>
                  </p:endCondLst>
                </p:cTn>
                <p:tgtEl>
                  <p:spTgt spid="24"/>
                </p:tgtEl>
              </p:cMediaNode>
            </p:audio>
            <p:audio>
              <p:cMediaNode vol="100000" numSld="999" showWhenStopped="0">
                <p:cTn id="46" fill="hold" display="0">
                  <p:stCondLst>
                    <p:cond delay="indefinite"/>
                  </p:stCondLst>
                  <p:endCondLst>
                    <p:cond evt="onStopAudio" delay="0">
                      <p:tgtEl>
                        <p:sldTgt/>
                      </p:tgtEl>
                    </p:cond>
                  </p:endCondLst>
                </p:cTn>
                <p:tgtEl>
                  <p:spTgt spid="25"/>
                </p:tgtEl>
              </p:cMediaNode>
            </p:audio>
            <p:audio>
              <p:cMediaNode vol="80000" numSld="999" showWhenStopped="0">
                <p:cTn id="4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 b="3270"/>
          <a:stretch/>
        </p:blipFill>
        <p:spPr>
          <a:xfrm>
            <a:off x="7224645" y="369277"/>
            <a:ext cx="4967355" cy="5916304"/>
          </a:xfrm>
          <a:prstGeom prst="rect">
            <a:avLst/>
          </a:prstGeom>
        </p:spPr>
      </p:pic>
      <p:sp>
        <p:nvSpPr>
          <p:cNvPr id="21" name="Rounded Rectangular Callout 20"/>
          <p:cNvSpPr/>
          <p:nvPr/>
        </p:nvSpPr>
        <p:spPr>
          <a:xfrm>
            <a:off x="328177" y="765062"/>
            <a:ext cx="6704358" cy="3553535"/>
          </a:xfrm>
          <a:prstGeom prst="wedgeRoundRectCallout">
            <a:avLst>
              <a:gd name="adj1" fmla="val 67699"/>
              <a:gd name="adj2" fmla="val -5483"/>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4400" b="1" dirty="0">
                <a:solidFill>
                  <a:schemeClr val="tx1"/>
                </a:solidFill>
                <a:cs typeface="+mj-cs"/>
              </a:rPr>
              <a:t>واستمتعت بزيارة الركن الذي عرضت فيه مجموعة من  الأدوات المنزلية المستعملة في البيوت  القديمة.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0325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 b="3270"/>
          <a:stretch/>
        </p:blipFill>
        <p:spPr>
          <a:xfrm flipH="1">
            <a:off x="-158263" y="346313"/>
            <a:ext cx="4132385" cy="5916304"/>
          </a:xfrm>
          <a:prstGeom prst="rect">
            <a:avLst/>
          </a:prstGeom>
        </p:spPr>
      </p:pic>
      <p:sp>
        <p:nvSpPr>
          <p:cNvPr id="21" name="Rounded Rectangular Callout 20"/>
          <p:cNvSpPr/>
          <p:nvPr/>
        </p:nvSpPr>
        <p:spPr>
          <a:xfrm>
            <a:off x="4967354" y="346313"/>
            <a:ext cx="6704358" cy="3553535"/>
          </a:xfrm>
          <a:prstGeom prst="wedgeRoundRectCallout">
            <a:avLst>
              <a:gd name="adj1" fmla="val -71539"/>
              <a:gd name="adj2" fmla="val 16793"/>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4400" b="1" dirty="0">
                <a:solidFill>
                  <a:schemeClr val="tx1"/>
                </a:solidFill>
                <a:cs typeface="+mj-cs"/>
              </a:rPr>
              <a:t>ولنفتح الكتاب الآن على الصفحة 35 ونلقي نظرة على مجموعة الأدوات المنزلية المستعملة في البيوت القديمة.</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0932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ular Callout 20"/>
          <p:cNvSpPr/>
          <p:nvPr/>
        </p:nvSpPr>
        <p:spPr>
          <a:xfrm>
            <a:off x="2277979" y="315575"/>
            <a:ext cx="6565168" cy="1176341"/>
          </a:xfrm>
          <a:prstGeom prst="wedgeRoundRectCallout">
            <a:avLst>
              <a:gd name="adj1" fmla="val 63177"/>
              <a:gd name="adj2" fmla="val 15237"/>
              <a:gd name="adj3" fmla="val 16667"/>
            </a:avLst>
          </a:prstGeom>
          <a:solidFill>
            <a:srgbClr val="FFF8E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3200" b="1" dirty="0">
                <a:solidFill>
                  <a:schemeClr val="tx1"/>
                </a:solidFill>
                <a:cs typeface="+mj-cs"/>
              </a:rPr>
              <a:t>عزيزي الطالب ..</a:t>
            </a:r>
          </a:p>
          <a:p>
            <a:pPr algn="justLow" rtl="1"/>
            <a:r>
              <a:rPr lang="ar-BH" sz="3200" b="1" dirty="0">
                <a:solidFill>
                  <a:schemeClr val="tx1"/>
                </a:solidFill>
                <a:cs typeface="+mj-cs"/>
              </a:rPr>
              <a:t>اذكر اسم الأداة المناسبة للاستعمالات المنزلية.</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22378" y="-315590"/>
            <a:ext cx="2750976" cy="3227400"/>
          </a:xfrm>
          <a:prstGeom prst="rect">
            <a:avLst/>
          </a:prstGeom>
        </p:spPr>
      </p:pic>
      <p:graphicFrame>
        <p:nvGraphicFramePr>
          <p:cNvPr id="4" name="Table 3"/>
          <p:cNvGraphicFramePr>
            <a:graphicFrameLocks noGrp="1"/>
          </p:cNvGraphicFramePr>
          <p:nvPr/>
        </p:nvGraphicFramePr>
        <p:xfrm>
          <a:off x="282588" y="1703240"/>
          <a:ext cx="11197388" cy="4584830"/>
        </p:xfrm>
        <a:graphic>
          <a:graphicData uri="http://schemas.openxmlformats.org/drawingml/2006/table">
            <a:tbl>
              <a:tblPr firstRow="1" bandRow="1">
                <a:tableStyleId>{5C22544A-7EE6-4342-B048-85BDC9FD1C3A}</a:tableStyleId>
              </a:tblPr>
              <a:tblGrid>
                <a:gridCol w="2935705">
                  <a:extLst>
                    <a:ext uri="{9D8B030D-6E8A-4147-A177-3AD203B41FA5}">
                      <a16:colId xmlns:a16="http://schemas.microsoft.com/office/drawing/2014/main" val="2259890739"/>
                    </a:ext>
                  </a:extLst>
                </a:gridCol>
                <a:gridCol w="8261683">
                  <a:extLst>
                    <a:ext uri="{9D8B030D-6E8A-4147-A177-3AD203B41FA5}">
                      <a16:colId xmlns:a16="http://schemas.microsoft.com/office/drawing/2014/main" val="201979249"/>
                    </a:ext>
                  </a:extLst>
                </a:gridCol>
              </a:tblGrid>
              <a:tr h="7218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BH" sz="4000" b="1" dirty="0">
                          <a:solidFill>
                            <a:schemeClr val="tx1"/>
                          </a:solidFill>
                        </a:rPr>
                        <a:t>الأداة</a:t>
                      </a:r>
                      <a:endParaRPr lang="en-US" sz="4000" b="1" dirty="0">
                        <a:solidFill>
                          <a:schemeClr val="tx1"/>
                        </a:solidFill>
                      </a:endParaRPr>
                    </a:p>
                    <a:p>
                      <a:endParaRPr lang="en-US"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B138E"/>
                    </a:solidFill>
                  </a:tcPr>
                </a:tc>
                <a:tc>
                  <a:txBody>
                    <a:bodyPr/>
                    <a:lstStyle/>
                    <a:p>
                      <a:pPr algn="ctr" rtl="1"/>
                      <a:r>
                        <a:rPr lang="ar-BH" sz="4000" b="1" dirty="0">
                          <a:solidFill>
                            <a:schemeClr val="tx1"/>
                          </a:solidFill>
                        </a:rPr>
                        <a:t>الاستعمالات</a:t>
                      </a:r>
                      <a:endParaRPr lang="en-US" sz="4000" b="1"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B138E"/>
                    </a:solidFill>
                  </a:tcPr>
                </a:tc>
                <a:extLst>
                  <a:ext uri="{0D108BD9-81ED-4DB2-BD59-A6C34878D82A}">
                    <a16:rowId xmlns:a16="http://schemas.microsoft.com/office/drawing/2014/main" val="2808207190"/>
                  </a:ext>
                </a:extLst>
              </a:tr>
              <a:tr h="721894">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algn="ctr" defTabSz="914400" rtl="1" eaLnBrk="1" latinLnBrk="0" hangingPunct="1"/>
                      <a:r>
                        <a:rPr lang="ar-BH" sz="4000" b="1" kern="1200" dirty="0">
                          <a:solidFill>
                            <a:schemeClr val="tx1"/>
                          </a:solidFill>
                          <a:latin typeface="+mn-lt"/>
                          <a:ea typeface="+mn-ea"/>
                          <a:cs typeface="+mn-cs"/>
                        </a:rPr>
                        <a:t>أداة</a:t>
                      </a:r>
                      <a:r>
                        <a:rPr lang="ar-BH" sz="4000" b="1" kern="1200" baseline="0" dirty="0">
                          <a:solidFill>
                            <a:schemeClr val="tx1"/>
                          </a:solidFill>
                          <a:latin typeface="+mn-lt"/>
                          <a:ea typeface="+mn-ea"/>
                          <a:cs typeface="+mn-cs"/>
                        </a:rPr>
                        <a:t> يوضع فيها الماء</a:t>
                      </a:r>
                      <a:endParaRPr lang="en-US" sz="4000" b="1" kern="1200" dirty="0">
                        <a:solidFill>
                          <a:schemeClr val="tx1"/>
                        </a:solidFill>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0803539"/>
                  </a:ext>
                </a:extLst>
              </a:tr>
              <a:tr h="721894">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أداة نضع بها الملابس</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8653518"/>
                  </a:ext>
                </a:extLst>
              </a:tr>
              <a:tr h="721894">
                <a:tc>
                  <a:txBody>
                    <a:bodyPr/>
                    <a:lstStyle/>
                    <a:p>
                      <a:pPr marL="0" algn="ctr" defTabSz="914400" rtl="1" eaLnBrk="1" latinLnBrk="0" hangingPunct="1"/>
                      <a:endParaRPr lang="en-US" sz="4000" b="1" kern="1200">
                        <a:solidFill>
                          <a:schemeClr val="tx1"/>
                        </a:solidFill>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أداة لشرب القهوة العربية</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8691034"/>
                  </a:ext>
                </a:extLst>
              </a:tr>
              <a:tr h="721894">
                <a:tc>
                  <a:txBody>
                    <a:bodyPr/>
                    <a:lstStyle/>
                    <a:p>
                      <a:pPr marL="0" algn="ctr" defTabSz="914400" rtl="1" eaLnBrk="1" latinLnBrk="0" hangingPunct="1"/>
                      <a:endParaRPr lang="en-US" sz="4000" b="1" kern="1200">
                        <a:solidFill>
                          <a:schemeClr val="tx1"/>
                        </a:solidFill>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أداة لتنظيف المنزل</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9581608"/>
                  </a:ext>
                </a:extLst>
              </a:tr>
              <a:tr h="721894">
                <a:tc>
                  <a:txBody>
                    <a:bodyPr/>
                    <a:lstStyle/>
                    <a:p>
                      <a:pPr marL="0" algn="ctr" defTabSz="914400" rtl="1" eaLnBrk="1" latinLnBrk="0" hangingPunct="1"/>
                      <a:endParaRPr lang="en-US" sz="4000" b="1" kern="1200">
                        <a:solidFill>
                          <a:schemeClr val="tx1"/>
                        </a:solidFill>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أداة لطبخ الطعام</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0028284"/>
                  </a:ext>
                </a:extLst>
              </a:tr>
            </a:tbl>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3526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22032" y="334453"/>
          <a:ext cx="8393402" cy="6015728"/>
        </p:xfrm>
        <a:graphic>
          <a:graphicData uri="http://schemas.openxmlformats.org/drawingml/2006/table">
            <a:tbl>
              <a:tblPr firstRow="1" bandRow="1">
                <a:tableStyleId>{5C22544A-7EE6-4342-B048-85BDC9FD1C3A}</a:tableStyleId>
              </a:tblPr>
              <a:tblGrid>
                <a:gridCol w="3651264">
                  <a:extLst>
                    <a:ext uri="{9D8B030D-6E8A-4147-A177-3AD203B41FA5}">
                      <a16:colId xmlns:a16="http://schemas.microsoft.com/office/drawing/2014/main" val="2259890739"/>
                    </a:ext>
                  </a:extLst>
                </a:gridCol>
                <a:gridCol w="4742138">
                  <a:extLst>
                    <a:ext uri="{9D8B030D-6E8A-4147-A177-3AD203B41FA5}">
                      <a16:colId xmlns:a16="http://schemas.microsoft.com/office/drawing/2014/main" val="201979249"/>
                    </a:ext>
                  </a:extLst>
                </a:gridCol>
              </a:tblGrid>
              <a:tr h="1014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BH" sz="4000" b="1" dirty="0">
                          <a:solidFill>
                            <a:schemeClr val="tx1"/>
                          </a:solidFill>
                        </a:rPr>
                        <a:t>الأداة</a:t>
                      </a:r>
                      <a:endParaRPr lang="en-US" sz="4000" b="1" dirty="0">
                        <a:solidFill>
                          <a:schemeClr val="tx1"/>
                        </a:solidFill>
                      </a:endParaRPr>
                    </a:p>
                    <a:p>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B138E"/>
                    </a:solidFill>
                  </a:tcPr>
                </a:tc>
                <a:tc>
                  <a:txBody>
                    <a:bodyPr/>
                    <a:lstStyle/>
                    <a:p>
                      <a:pPr algn="ctr" rtl="1"/>
                      <a:r>
                        <a:rPr lang="ar-BH" sz="4000" b="1" dirty="0">
                          <a:solidFill>
                            <a:schemeClr val="tx1"/>
                          </a:solidFill>
                        </a:rPr>
                        <a:t>الاستعمالات</a:t>
                      </a:r>
                      <a:endParaRPr lang="en-US" sz="40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B138E"/>
                    </a:solidFill>
                  </a:tcPr>
                </a:tc>
                <a:extLst>
                  <a:ext uri="{0D108BD9-81ED-4DB2-BD59-A6C34878D82A}">
                    <a16:rowId xmlns:a16="http://schemas.microsoft.com/office/drawing/2014/main" val="2808207190"/>
                  </a:ext>
                </a:extLst>
              </a:tr>
              <a:tr h="1000172">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algn="ctr" defTabSz="914400" rtl="1" eaLnBrk="1" latinLnBrk="0" hangingPunct="1"/>
                      <a:r>
                        <a:rPr lang="ar-BH" sz="4000" b="1" kern="1200" dirty="0">
                          <a:solidFill>
                            <a:schemeClr val="tx1"/>
                          </a:solidFill>
                          <a:latin typeface="+mn-lt"/>
                          <a:ea typeface="+mn-ea"/>
                          <a:cs typeface="+mn-cs"/>
                        </a:rPr>
                        <a:t>أداة</a:t>
                      </a:r>
                      <a:r>
                        <a:rPr lang="ar-BH" sz="4000" b="1" kern="1200" baseline="0" dirty="0">
                          <a:solidFill>
                            <a:schemeClr val="tx1"/>
                          </a:solidFill>
                          <a:latin typeface="+mn-lt"/>
                          <a:ea typeface="+mn-ea"/>
                          <a:cs typeface="+mn-cs"/>
                        </a:rPr>
                        <a:t> يوضع فيها الماء</a:t>
                      </a:r>
                      <a:endParaRPr lang="en-US" sz="4000" b="1" kern="1200" dirty="0">
                        <a:solidFill>
                          <a:schemeClr val="tx1"/>
                        </a:solidFill>
                        <a:latin typeface="+mn-lt"/>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0803539"/>
                  </a:ext>
                </a:extLst>
              </a:tr>
              <a:tr h="1000172">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أداة نضع بها الملابس</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8653518"/>
                  </a:ext>
                </a:extLst>
              </a:tr>
              <a:tr h="1000172">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أداة لشرب القهوة العربية</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8691034"/>
                  </a:ext>
                </a:extLst>
              </a:tr>
              <a:tr h="1000172">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أداة لتنظيف المنزل</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9581608"/>
                  </a:ext>
                </a:extLst>
              </a:tr>
              <a:tr h="1000172">
                <a:tc>
                  <a:txBody>
                    <a:bodyPr/>
                    <a:lstStyle/>
                    <a:p>
                      <a:pPr marL="0" algn="ctr" defTabSz="914400" rtl="1" eaLnBrk="1" latinLnBrk="0" hangingPunct="1"/>
                      <a:endParaRPr lang="en-US" sz="4000" b="1" kern="1200" dirty="0">
                        <a:solidFill>
                          <a:schemeClr val="tx1"/>
                        </a:solidFill>
                        <a:latin typeface="+mn-lt"/>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أداة لطبخ الطعام</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0028284"/>
                  </a:ext>
                </a:extLst>
              </a:tr>
            </a:tbl>
          </a:graphicData>
        </a:graphic>
      </p:graphicFrame>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163947" y="2882227"/>
            <a:ext cx="2539840" cy="3415873"/>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43478" y="164179"/>
            <a:ext cx="3960817" cy="1789984"/>
          </a:xfrm>
          <a:prstGeom prst="rect">
            <a:avLst/>
          </a:prstGeom>
        </p:spPr>
      </p:pic>
      <p:grpSp>
        <p:nvGrpSpPr>
          <p:cNvPr id="19" name="Group 18"/>
          <p:cNvGrpSpPr/>
          <p:nvPr/>
        </p:nvGrpSpPr>
        <p:grpSpPr>
          <a:xfrm>
            <a:off x="1017023" y="1421416"/>
            <a:ext cx="2389970" cy="848806"/>
            <a:chOff x="625014" y="1566710"/>
            <a:chExt cx="2389970" cy="848806"/>
          </a:xfrm>
        </p:grpSpPr>
        <p:sp>
          <p:nvSpPr>
            <p:cNvPr id="7" name="Rectangle 6"/>
            <p:cNvSpPr/>
            <p:nvPr/>
          </p:nvSpPr>
          <p:spPr>
            <a:xfrm>
              <a:off x="625014" y="1645277"/>
              <a:ext cx="1428542" cy="6753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chemeClr val="tx1"/>
                  </a:solidFill>
                </a:rPr>
                <a:t>الْحِبُّ</a:t>
              </a:r>
              <a:endParaRPr lang="en-US" b="1" dirty="0">
                <a:solidFill>
                  <a:schemeClr val="tx1"/>
                </a:solidFill>
              </a:endParaRPr>
            </a:p>
          </p:txBody>
        </p:sp>
        <p:pic>
          <p:nvPicPr>
            <p:cNvPr id="10" name="Picture 9"/>
            <p:cNvPicPr>
              <a:picLocks noChangeAspect="1"/>
            </p:cNvPicPr>
            <p:nvPr/>
          </p:nvPicPr>
          <p:blipFill rotWithShape="1">
            <a:blip r:embed="rId14">
              <a:extLst>
                <a:ext uri="{28A0092B-C50C-407E-A947-70E740481C1C}">
                  <a14:useLocalDpi xmlns:a14="http://schemas.microsoft.com/office/drawing/2010/main" val="0"/>
                </a:ext>
              </a:extLst>
            </a:blip>
            <a:srcRect l="26475" t="7475" r="45722" b="6631"/>
            <a:stretch/>
          </p:blipFill>
          <p:spPr>
            <a:xfrm>
              <a:off x="1987851" y="1566710"/>
              <a:ext cx="1027133" cy="84880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grpSp>
        <p:nvGrpSpPr>
          <p:cNvPr id="12" name="Group 11"/>
          <p:cNvGrpSpPr/>
          <p:nvPr/>
        </p:nvGrpSpPr>
        <p:grpSpPr>
          <a:xfrm>
            <a:off x="1050061" y="2447167"/>
            <a:ext cx="2502119" cy="893740"/>
            <a:chOff x="530654" y="2586576"/>
            <a:chExt cx="2502119" cy="893740"/>
          </a:xfrm>
        </p:grpSpPr>
        <p:sp>
          <p:nvSpPr>
            <p:cNvPr id="14" name="Rectangle 13"/>
            <p:cNvSpPr/>
            <p:nvPr/>
          </p:nvSpPr>
          <p:spPr>
            <a:xfrm>
              <a:off x="530654" y="2634503"/>
              <a:ext cx="1557610" cy="79788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2400" b="1" dirty="0">
                  <a:solidFill>
                    <a:schemeClr val="tx1"/>
                  </a:solidFill>
                </a:rPr>
                <a:t>صندوق مبيتُ</a:t>
              </a:r>
              <a:endParaRPr lang="en-US" sz="1400" b="1" dirty="0">
                <a:solidFill>
                  <a:schemeClr val="tx1"/>
                </a:solidFill>
              </a:endParaRPr>
            </a:p>
          </p:txBody>
        </p:sp>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3556" y="2586576"/>
              <a:ext cx="979217" cy="89374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grpSp>
        <p:nvGrpSpPr>
          <p:cNvPr id="34" name="Group 33"/>
          <p:cNvGrpSpPr/>
          <p:nvPr/>
        </p:nvGrpSpPr>
        <p:grpSpPr>
          <a:xfrm>
            <a:off x="1073387" y="3416716"/>
            <a:ext cx="2360074" cy="843165"/>
            <a:chOff x="663026" y="3597373"/>
            <a:chExt cx="2360074" cy="843165"/>
          </a:xfrm>
        </p:grpSpPr>
        <p:sp>
          <p:nvSpPr>
            <p:cNvPr id="23" name="Rectangle 22"/>
            <p:cNvSpPr/>
            <p:nvPr/>
          </p:nvSpPr>
          <p:spPr>
            <a:xfrm>
              <a:off x="663026" y="3732749"/>
              <a:ext cx="1428542" cy="6753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chemeClr val="tx1"/>
                  </a:solidFill>
                </a:rPr>
                <a:t>الفنجان</a:t>
              </a:r>
              <a:endParaRPr lang="en-US" b="1" dirty="0">
                <a:solidFill>
                  <a:schemeClr val="tx1"/>
                </a:solidFill>
              </a:endParaRPr>
            </a:p>
          </p:txBody>
        </p:sp>
        <p:pic>
          <p:nvPicPr>
            <p:cNvPr id="20" name="Picture 19"/>
            <p:cNvPicPr>
              <a:picLocks noChangeAspect="1"/>
            </p:cNvPicPr>
            <p:nvPr/>
          </p:nvPicPr>
          <p:blipFill rotWithShape="1">
            <a:blip r:embed="rId16" cstate="print">
              <a:extLst>
                <a:ext uri="{28A0092B-C50C-407E-A947-70E740481C1C}">
                  <a14:useLocalDpi xmlns:a14="http://schemas.microsoft.com/office/drawing/2010/main" val="0"/>
                </a:ext>
              </a:extLst>
            </a:blip>
            <a:srcRect l="35282" t="23052" r="26353" b="37963"/>
            <a:stretch/>
          </p:blipFill>
          <p:spPr>
            <a:xfrm>
              <a:off x="2147916" y="3597373"/>
              <a:ext cx="875184" cy="8431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5" name="Group 34"/>
          <p:cNvGrpSpPr/>
          <p:nvPr/>
        </p:nvGrpSpPr>
        <p:grpSpPr>
          <a:xfrm>
            <a:off x="1046919" y="4382936"/>
            <a:ext cx="2360074" cy="872842"/>
            <a:chOff x="663026" y="4641861"/>
            <a:chExt cx="2360074" cy="872842"/>
          </a:xfrm>
        </p:grpSpPr>
        <p:sp>
          <p:nvSpPr>
            <p:cNvPr id="26" name="Rectangle 25"/>
            <p:cNvSpPr/>
            <p:nvPr/>
          </p:nvSpPr>
          <p:spPr>
            <a:xfrm>
              <a:off x="663026" y="4792552"/>
              <a:ext cx="1428542" cy="6753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chemeClr val="tx1"/>
                  </a:solidFill>
                </a:rPr>
                <a:t>المخمة</a:t>
              </a:r>
              <a:endParaRPr lang="en-US" b="1" dirty="0">
                <a:solidFill>
                  <a:schemeClr val="tx1"/>
                </a:solidFill>
              </a:endParaRPr>
            </a:p>
          </p:txBody>
        </p:sp>
        <p:pic>
          <p:nvPicPr>
            <p:cNvPr id="32" name="Picture 31"/>
            <p:cNvPicPr>
              <a:picLocks noChangeAspect="1"/>
            </p:cNvPicPr>
            <p:nvPr/>
          </p:nvPicPr>
          <p:blipFill rotWithShape="1">
            <a:blip r:embed="rId17" cstate="print">
              <a:extLst>
                <a:ext uri="{28A0092B-C50C-407E-A947-70E740481C1C}">
                  <a14:useLocalDpi xmlns:a14="http://schemas.microsoft.com/office/drawing/2010/main" val="0"/>
                </a:ext>
              </a:extLst>
            </a:blip>
            <a:srcRect l="11783" t="9444" r="11259" b="18309"/>
            <a:stretch/>
          </p:blipFill>
          <p:spPr>
            <a:xfrm>
              <a:off x="2100851" y="4641861"/>
              <a:ext cx="922249" cy="8728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6" name="Group 35"/>
          <p:cNvGrpSpPr/>
          <p:nvPr/>
        </p:nvGrpSpPr>
        <p:grpSpPr>
          <a:xfrm>
            <a:off x="1048933" y="5387274"/>
            <a:ext cx="2384528" cy="948748"/>
            <a:chOff x="600725" y="5653955"/>
            <a:chExt cx="2384528" cy="948748"/>
          </a:xfrm>
        </p:grpSpPr>
        <p:sp>
          <p:nvSpPr>
            <p:cNvPr id="29" name="Rectangle 28"/>
            <p:cNvSpPr/>
            <p:nvPr/>
          </p:nvSpPr>
          <p:spPr>
            <a:xfrm>
              <a:off x="600725" y="5817990"/>
              <a:ext cx="1428542" cy="6753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chemeClr val="tx1"/>
                  </a:solidFill>
                </a:rPr>
                <a:t>الجدر</a:t>
              </a:r>
              <a:endParaRPr lang="en-US" b="1" dirty="0">
                <a:solidFill>
                  <a:schemeClr val="tx1"/>
                </a:solidFill>
              </a:endParaRPr>
            </a:p>
          </p:txBody>
        </p:sp>
        <p:pic>
          <p:nvPicPr>
            <p:cNvPr id="33" name="Picture 32"/>
            <p:cNvPicPr>
              <a:picLocks noChangeAspect="1"/>
            </p:cNvPicPr>
            <p:nvPr/>
          </p:nvPicPr>
          <p:blipFill rotWithShape="1">
            <a:blip r:embed="rId18" cstate="print">
              <a:extLst>
                <a:ext uri="{28A0092B-C50C-407E-A947-70E740481C1C}">
                  <a14:useLocalDpi xmlns:a14="http://schemas.microsoft.com/office/drawing/2010/main" val="0"/>
                </a:ext>
              </a:extLst>
            </a:blip>
            <a:srcRect l="8396" t="7446" r="7543" b="8235"/>
            <a:stretch/>
          </p:blipFill>
          <p:spPr>
            <a:xfrm>
              <a:off x="1987851" y="5653955"/>
              <a:ext cx="997402" cy="9487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3552180" y="1236219"/>
            <a:ext cx="609600" cy="609600"/>
          </a:xfrm>
          <a:prstGeom prst="rect">
            <a:avLst/>
          </a:prstGeom>
        </p:spPr>
      </p:pic>
      <p:pic>
        <p:nvPicPr>
          <p:cNvPr id="1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3569099" y="2467358"/>
            <a:ext cx="609600" cy="609600"/>
          </a:xfrm>
          <a:prstGeom prst="rect">
            <a:avLst/>
          </a:prstGeom>
        </p:spPr>
      </p:pic>
      <p:pic>
        <p:nvPicPr>
          <p:cNvPr id="13"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3553977" y="3519169"/>
            <a:ext cx="609600" cy="609600"/>
          </a:xfrm>
          <a:prstGeom prst="rect">
            <a:avLst/>
          </a:prstGeom>
        </p:spPr>
      </p:pic>
      <p:pic>
        <p:nvPicPr>
          <p:cNvPr id="16" name="Recorded Sound">
            <a:hlinkClick r:id="" action="ppaction://media"/>
          </p:cNvPr>
          <p:cNvPicPr>
            <a:picLocks noChangeAspect="1"/>
          </p:cNvPicPr>
          <p:nvPr>
            <a:audioFile r:link="rId7"/>
            <p:extLst>
              <p:ext uri="{DAA4B4D4-6D71-4841-9C94-3DE7FCFB9230}">
                <p14:media xmlns:p14="http://schemas.microsoft.com/office/powerpoint/2010/main" r:embed="rId8">
                  <p14:trim end="782.6825"/>
                </p14:media>
              </p:ext>
            </p:extLst>
          </p:nvPr>
        </p:nvPicPr>
        <p:blipFill>
          <a:blip r:embed="rId19"/>
          <a:stretch>
            <a:fillRect/>
          </a:stretch>
        </p:blipFill>
        <p:spPr>
          <a:xfrm>
            <a:off x="3552180" y="4514557"/>
            <a:ext cx="609600" cy="609600"/>
          </a:xfrm>
          <a:prstGeom prst="rect">
            <a:avLst/>
          </a:prstGeom>
        </p:spPr>
      </p:pic>
      <p:pic>
        <p:nvPicPr>
          <p:cNvPr id="17"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3612305" y="5551057"/>
            <a:ext cx="609600" cy="609600"/>
          </a:xfrm>
          <a:prstGeom prst="rect">
            <a:avLst/>
          </a:prstGeom>
        </p:spPr>
      </p:pic>
    </p:spTree>
    <p:extLst>
      <p:ext uri="{BB962C8B-B14F-4D97-AF65-F5344CB8AC3E}">
        <p14:creationId xmlns:p14="http://schemas.microsoft.com/office/powerpoint/2010/main" val="297213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1" fill="hold"/>
                                        <p:tgtEl>
                                          <p:spTgt spid="13"/>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 fill="hold"/>
                                        <p:tgtEl>
                                          <p:spTgt spid="16"/>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3" fill="hold" display="0">
                  <p:stCondLst>
                    <p:cond delay="indefinite"/>
                  </p:stCondLst>
                  <p:endCondLst>
                    <p:cond evt="onStopAudio" delay="0">
                      <p:tgtEl>
                        <p:sldTgt/>
                      </p:tgtEl>
                    </p:cond>
                  </p:endCondLst>
                </p:cTn>
                <p:tgtEl>
                  <p:spTgt spid="9"/>
                </p:tgtEl>
              </p:cMediaNode>
            </p:audio>
            <p:audio>
              <p:cMediaNode vol="100000" numSld="999" showWhenStopped="0">
                <p:cTn id="34" fill="hold" display="0">
                  <p:stCondLst>
                    <p:cond delay="indefinite"/>
                  </p:stCondLst>
                  <p:endCondLst>
                    <p:cond evt="onStopAudio" delay="0">
                      <p:tgtEl>
                        <p:sldTgt/>
                      </p:tgtEl>
                    </p:cond>
                  </p:endCondLst>
                </p:cTn>
                <p:tgtEl>
                  <p:spTgt spid="11"/>
                </p:tgtEl>
              </p:cMediaNode>
            </p:audio>
            <p:audio>
              <p:cMediaNode vol="100000" numSld="999" showWhenStopped="0">
                <p:cTn id="35" fill="hold" display="0">
                  <p:stCondLst>
                    <p:cond delay="indefinite"/>
                  </p:stCondLst>
                  <p:endCondLst>
                    <p:cond evt="onStopAudio" delay="0">
                      <p:tgtEl>
                        <p:sldTgt/>
                      </p:tgtEl>
                    </p:cond>
                  </p:endCondLst>
                </p:cTn>
                <p:tgtEl>
                  <p:spTgt spid="13"/>
                </p:tgtEl>
              </p:cMediaNode>
            </p:audio>
            <p:audio>
              <p:cMediaNode vol="100000" numSld="999" showWhenStopped="0">
                <p:cTn id="36" fill="hold" display="0">
                  <p:stCondLst>
                    <p:cond delay="indefinite"/>
                  </p:stCondLst>
                  <p:endCondLst>
                    <p:cond evt="onStopAudio" delay="0">
                      <p:tgtEl>
                        <p:sldTgt/>
                      </p:tgtEl>
                    </p:cond>
                  </p:endCondLst>
                </p:cTn>
                <p:tgtEl>
                  <p:spTgt spid="16"/>
                </p:tgtEl>
              </p:cMediaNode>
            </p:audio>
            <p:audio>
              <p:cMediaNode vol="100000" numSld="999" showWhenStopped="0">
                <p:cTn id="3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87104" y="232012"/>
            <a:ext cx="8819604" cy="5756205"/>
            <a:chOff x="771337" y="232012"/>
            <a:chExt cx="9300237" cy="662598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337" y="232012"/>
              <a:ext cx="5424510" cy="6625988"/>
            </a:xfrm>
            <a:prstGeom prst="rect">
              <a:avLst/>
            </a:prstGeom>
          </p:spPr>
        </p:pic>
        <p:sp>
          <p:nvSpPr>
            <p:cNvPr id="4" name="Rounded Rectangular Callout 3"/>
            <p:cNvSpPr/>
            <p:nvPr/>
          </p:nvSpPr>
          <p:spPr>
            <a:xfrm>
              <a:off x="2265528" y="4626589"/>
              <a:ext cx="7806046" cy="2231411"/>
            </a:xfrm>
            <a:prstGeom prst="wedgeRoundRectCallout">
              <a:avLst>
                <a:gd name="adj1" fmla="val -33045"/>
                <a:gd name="adj2" fmla="val -77787"/>
                <a:gd name="adj3" fmla="val 16667"/>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ar-BH" sz="4400" b="1" dirty="0"/>
                <a:t>ولنسمي الآن بعض الألعاب الشعبية.</a:t>
              </a:r>
            </a:p>
          </p:txBody>
        </p:sp>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1011" y="232012"/>
            <a:ext cx="5282539" cy="334658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63877" y="1430770"/>
            <a:ext cx="609600" cy="609600"/>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4041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fill="hold" display="0">
                  <p:stCondLst>
                    <p:cond delay="indefinite"/>
                  </p:stCondLst>
                  <p:endCondLst>
                    <p:cond evt="onStopAudio" delay="0">
                      <p:tgtEl>
                        <p:sldTgt/>
                      </p:tgtEl>
                    </p:cond>
                  </p:endCondLst>
                </p:cTn>
                <p:tgtEl>
                  <p:spTgt spid="7"/>
                </p:tgtEl>
              </p:cMediaNode>
            </p:audio>
            <p:audio>
              <p:cMediaNode vol="80000" numSld="999" showWhenStopped="0">
                <p:cTn id="14"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ular Callout 20"/>
          <p:cNvSpPr/>
          <p:nvPr/>
        </p:nvSpPr>
        <p:spPr>
          <a:xfrm>
            <a:off x="276386" y="495946"/>
            <a:ext cx="11639227" cy="1875295"/>
          </a:xfrm>
          <a:prstGeom prst="wedgeRoundRectCallout">
            <a:avLst>
              <a:gd name="adj1" fmla="val -30311"/>
              <a:gd name="adj2" fmla="val 105302"/>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4000" b="1" dirty="0">
                <a:solidFill>
                  <a:schemeClr val="tx1"/>
                </a:solidFill>
                <a:cs typeface="+mj-cs"/>
              </a:rPr>
              <a:t>وكم استمتعت باللعب مع صديقاتي في زاوية الألعاب الشعبية، فقد لعبنا المدود </a:t>
            </a:r>
            <a:r>
              <a:rPr lang="ar-BH" sz="4000" b="1" dirty="0" err="1">
                <a:solidFill>
                  <a:schemeClr val="tx1"/>
                </a:solidFill>
                <a:cs typeface="+mj-cs"/>
              </a:rPr>
              <a:t>والبروي</a:t>
            </a:r>
            <a:r>
              <a:rPr lang="ar-BH" sz="4000" b="1" dirty="0">
                <a:solidFill>
                  <a:schemeClr val="tx1"/>
                </a:solidFill>
                <a:cs typeface="+mj-cs"/>
              </a:rPr>
              <a:t>، وتعرفت كثيرًا من ألعاب الصبيان والبنات قديمًا.</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3092" y="2874911"/>
            <a:ext cx="11289323" cy="346023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8127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56186" y="3395160"/>
            <a:ext cx="2402114" cy="269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79429" y="449943"/>
            <a:ext cx="2336800" cy="2605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21500" y="404659"/>
            <a:ext cx="2336800" cy="269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79429" y="3395160"/>
            <a:ext cx="2336800" cy="269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96044" y="359378"/>
            <a:ext cx="2289628" cy="2696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8525" y="359377"/>
            <a:ext cx="2206172" cy="269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1983" y="1690012"/>
            <a:ext cx="3319679" cy="4401673"/>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747829" y="1153597"/>
            <a:ext cx="609600" cy="609600"/>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7202905" y="449943"/>
            <a:ext cx="609600" cy="609600"/>
          </a:xfrm>
          <a:prstGeom prst="rect">
            <a:avLst/>
          </a:prstGeom>
        </p:spPr>
      </p:pic>
      <p:pic>
        <p:nvPicPr>
          <p:cNvPr id="11"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9817768" y="3890848"/>
            <a:ext cx="609600" cy="609600"/>
          </a:xfrm>
          <a:prstGeom prst="rect">
            <a:avLst/>
          </a:prstGeom>
        </p:spPr>
      </p:pic>
      <p:pic>
        <p:nvPicPr>
          <p:cNvPr id="12"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7202905" y="4195648"/>
            <a:ext cx="609600" cy="609600"/>
          </a:xfrm>
          <a:prstGeom prst="rect">
            <a:avLst/>
          </a:prstGeom>
        </p:spPr>
      </p:pic>
      <p:pic>
        <p:nvPicPr>
          <p:cNvPr id="13"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5791200" y="3124200"/>
            <a:ext cx="609600" cy="609600"/>
          </a:xfrm>
          <a:prstGeom prst="rect">
            <a:avLst/>
          </a:prstGeom>
        </p:spPr>
      </p:pic>
      <p:pic>
        <p:nvPicPr>
          <p:cNvPr id="14"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9168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8"/>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 fill="hold"/>
                                        <p:tgtEl>
                                          <p:spTgt spid="10"/>
                                        </p:tgtEl>
                                      </p:cBhvr>
                                    </p:cmd>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1" fill="hold"/>
                                        <p:tgtEl>
                                          <p:spTgt spid="11"/>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1" presetClass="mediacall" presetSubtype="0" fill="hold" nodeType="withEffect">
                                  <p:stCondLst>
                                    <p:cond delay="0"/>
                                  </p:stCondLst>
                                  <p:childTnLst>
                                    <p:cmd type="call" cmd="playFrom(0.0)">
                                      <p:cBhvr>
                                        <p:cTn id="36" dur="1" fill="hold"/>
                                        <p:tgtEl>
                                          <p:spTgt spid="12"/>
                                        </p:tgtEl>
                                      </p:cBhvr>
                                    </p:cmd>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1" fill="hold"/>
                                        <p:tgtEl>
                                          <p:spTgt spid="13"/>
                                        </p:tgtEl>
                                      </p:cBhvr>
                                    </p:cmd>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1" presetClass="mediacall" presetSubtype="0" fill="hold" nodeType="withEffect">
                                  <p:stCondLst>
                                    <p:cond delay="0"/>
                                  </p:stCondLst>
                                  <p:childTnLst>
                                    <p:cmd type="call" cmd="playFrom(0.0)">
                                      <p:cBhvr>
                                        <p:cTn id="52"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3" fill="hold" display="0">
                  <p:stCondLst>
                    <p:cond delay="indefinite"/>
                  </p:stCondLst>
                  <p:endCondLst>
                    <p:cond evt="onStopAudio" delay="0">
                      <p:tgtEl>
                        <p:sldTgt/>
                      </p:tgtEl>
                    </p:cond>
                  </p:endCondLst>
                </p:cTn>
                <p:tgtEl>
                  <p:spTgt spid="8"/>
                </p:tgtEl>
              </p:cMediaNode>
            </p:audio>
            <p:audio>
              <p:cMediaNode vol="80000" numSld="999" showWhenStopped="0">
                <p:cTn id="54" fill="hold" display="0">
                  <p:stCondLst>
                    <p:cond delay="indefinite"/>
                  </p:stCondLst>
                  <p:endCondLst>
                    <p:cond evt="onStopAudio" delay="0">
                      <p:tgtEl>
                        <p:sldTgt/>
                      </p:tgtEl>
                    </p:cond>
                  </p:endCondLst>
                </p:cTn>
                <p:tgtEl>
                  <p:spTgt spid="10"/>
                </p:tgtEl>
              </p:cMediaNode>
            </p:audio>
            <p:audio>
              <p:cMediaNode vol="80000" numSld="999" showWhenStopped="0">
                <p:cTn id="55" fill="hold" display="0">
                  <p:stCondLst>
                    <p:cond delay="indefinite"/>
                  </p:stCondLst>
                  <p:endCondLst>
                    <p:cond evt="onStopAudio" delay="0">
                      <p:tgtEl>
                        <p:sldTgt/>
                      </p:tgtEl>
                    </p:cond>
                  </p:endCondLst>
                </p:cTn>
                <p:tgtEl>
                  <p:spTgt spid="11"/>
                </p:tgtEl>
              </p:cMediaNode>
            </p:audio>
            <p:audio>
              <p:cMediaNode vol="80000" numSld="999" showWhenStopped="0">
                <p:cTn id="56" fill="hold" display="0">
                  <p:stCondLst>
                    <p:cond delay="indefinite"/>
                  </p:stCondLst>
                  <p:endCondLst>
                    <p:cond evt="onStopAudio" delay="0">
                      <p:tgtEl>
                        <p:sldTgt/>
                      </p:tgtEl>
                    </p:cond>
                  </p:endCondLst>
                </p:cTn>
                <p:tgtEl>
                  <p:spTgt spid="12"/>
                </p:tgtEl>
              </p:cMediaNode>
            </p:audio>
            <p:audio>
              <p:cMediaNode vol="80000" numSld="999" showWhenStopped="0">
                <p:cTn id="57" fill="hold" display="0">
                  <p:stCondLst>
                    <p:cond delay="indefinite"/>
                  </p:stCondLst>
                  <p:endCondLst>
                    <p:cond evt="onStopAudio" delay="0">
                      <p:tgtEl>
                        <p:sldTgt/>
                      </p:tgtEl>
                    </p:cond>
                  </p:endCondLst>
                </p:cTn>
                <p:tgtEl>
                  <p:spTgt spid="13"/>
                </p:tgtEl>
              </p:cMediaNode>
            </p:audio>
            <p:audio>
              <p:cMediaNode vol="80000" numSld="999" showWhenStopped="0">
                <p:cTn id="58"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97956"/>
            <a:ext cx="11655188" cy="5841243"/>
            <a:chOff x="40942" y="709683"/>
            <a:chExt cx="11655188" cy="5841243"/>
          </a:xfrm>
        </p:grpSpPr>
        <p:sp>
          <p:nvSpPr>
            <p:cNvPr id="2" name="Rounded Rectangle 1"/>
            <p:cNvSpPr/>
            <p:nvPr/>
          </p:nvSpPr>
          <p:spPr>
            <a:xfrm>
              <a:off x="914399" y="709683"/>
              <a:ext cx="10781731" cy="5540992"/>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justLow" rtl="1"/>
              <a:endParaRPr lang="en-US" sz="4000" b="1" dirty="0">
                <a:cs typeface="+mj-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11" t="2227" r="5842"/>
            <a:stretch/>
          </p:blipFill>
          <p:spPr>
            <a:xfrm>
              <a:off x="40942" y="1665027"/>
              <a:ext cx="5636527" cy="4885899"/>
            </a:xfrm>
            <a:prstGeom prst="rect">
              <a:avLst/>
            </a:prstGeom>
          </p:spPr>
        </p:pic>
        <p:sp>
          <p:nvSpPr>
            <p:cNvPr id="4" name="Rounded Rectangle 3"/>
            <p:cNvSpPr/>
            <p:nvPr/>
          </p:nvSpPr>
          <p:spPr>
            <a:xfrm>
              <a:off x="3946479" y="1009934"/>
              <a:ext cx="7335671" cy="4940490"/>
            </a:xfrm>
            <a:prstGeom prst="roundRect">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justLow" rtl="1"/>
              <a:r>
                <a:rPr lang="ar-BH" sz="4000" b="1" dirty="0">
                  <a:cs typeface="+mj-cs"/>
                </a:rPr>
                <a:t>تراثنا الشعبي حقا ثروة وطنية لنا، نعتز بها جميعا؛ لذلك تحفظه مملكتنا في المتحف الوطني، وتحتفل به سنويا في المهرجانات التراثية إحياء له؛ ليعرف الأحفاد تراث الأجداد.</a:t>
              </a:r>
              <a:endParaRPr lang="en-US" sz="4000" b="1" dirty="0">
                <a:cs typeface="+mj-cs"/>
              </a:endParaRPr>
            </a:p>
          </p:txBody>
        </p:sp>
      </p:gr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8972" y="4455694"/>
            <a:ext cx="609600" cy="609600"/>
          </a:xfrm>
          <a:prstGeom prst="rect">
            <a:avLst/>
          </a:prstGeom>
        </p:spPr>
      </p:pic>
    </p:spTree>
    <p:extLst>
      <p:ext uri="{BB962C8B-B14F-4D97-AF65-F5344CB8AC3E}">
        <p14:creationId xmlns:p14="http://schemas.microsoft.com/office/powerpoint/2010/main" val="15428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70329" y="5655944"/>
            <a:ext cx="6096000" cy="464871"/>
          </a:xfrm>
          <a:prstGeom prst="rect">
            <a:avLst/>
          </a:prstGeom>
        </p:spPr>
        <p:txBody>
          <a:bodyPr>
            <a:spAutoFit/>
          </a:bodyPr>
          <a:lstStyle/>
          <a:p>
            <a:pPr algn="ctr">
              <a:lnSpc>
                <a:spcPct val="150000"/>
              </a:lnSpc>
            </a:pPr>
            <a:endParaRPr lang="en-US" b="1" dirty="0"/>
          </a:p>
        </p:txBody>
      </p:sp>
      <p:sp>
        <p:nvSpPr>
          <p:cNvPr id="3" name="Rounded Rectangular Callout 2"/>
          <p:cNvSpPr/>
          <p:nvPr/>
        </p:nvSpPr>
        <p:spPr>
          <a:xfrm>
            <a:off x="4393951" y="1924334"/>
            <a:ext cx="7152835" cy="3192648"/>
          </a:xfrm>
          <a:prstGeom prst="wedgeRoundRectCallout">
            <a:avLst>
              <a:gd name="adj1" fmla="val -66430"/>
              <a:gd name="adj2" fmla="val 11783"/>
              <a:gd name="adj3" fmla="val 16667"/>
            </a:avLst>
          </a:prstGeom>
          <a:solidFill>
            <a:schemeClr val="bg1"/>
          </a:solidFill>
          <a:ln>
            <a:solidFill>
              <a:srgbClr val="4E6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3200" b="1" dirty="0">
                <a:solidFill>
                  <a:schemeClr val="tx1"/>
                </a:solidFill>
              </a:rPr>
              <a:t>السلام عليكم .. مرحبًا  بكم .. سوف نتعلم  اليوم درسًا  من دروس المواطنة وهو " تراث بلادي الوطني"، </a:t>
            </a:r>
            <a:r>
              <a:rPr lang="ar-BH" sz="3200" b="1" dirty="0">
                <a:solidFill>
                  <a:schemeClr val="tx1"/>
                </a:solidFill>
                <a:latin typeface="Times New Roman" panose="02020603050405020304" pitchFamily="18" charset="0"/>
                <a:cs typeface="Times New Roman" panose="02020603050405020304" pitchFamily="18" charset="0"/>
              </a:rPr>
              <a:t>نتعرف من خلاله على الأزياء والألعاب الشعبية والأدوات التراثية المنزلية.</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610436"/>
            <a:ext cx="3916908" cy="460664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891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986" b="5527"/>
          <a:stretch/>
        </p:blipFill>
        <p:spPr>
          <a:xfrm>
            <a:off x="6363324" y="1099782"/>
            <a:ext cx="5828676" cy="5086499"/>
          </a:xfrm>
          <a:prstGeom prst="rect">
            <a:avLst/>
          </a:prstGeom>
        </p:spPr>
      </p:pic>
      <p:sp>
        <p:nvSpPr>
          <p:cNvPr id="4" name="Rounded Rectangular Callout 3"/>
          <p:cNvSpPr/>
          <p:nvPr/>
        </p:nvSpPr>
        <p:spPr>
          <a:xfrm>
            <a:off x="740228" y="1099782"/>
            <a:ext cx="6859191" cy="3016155"/>
          </a:xfrm>
          <a:prstGeom prst="wedgeRoundRectCallout">
            <a:avLst>
              <a:gd name="adj1" fmla="val 48384"/>
              <a:gd name="adj2" fmla="val 73848"/>
              <a:gd name="adj3" fmla="val 16667"/>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justLow" rtl="1"/>
            <a:r>
              <a:rPr lang="ar-BH" sz="4000" b="1" dirty="0">
                <a:cs typeface="+mj-cs"/>
              </a:rPr>
              <a:t>نعم، إن التراث أمانة بين ايديكم يا أبنائي؛ فحافظوا عليه.</a:t>
            </a:r>
            <a:endParaRPr lang="en-US" sz="4000" b="1" dirty="0">
              <a:cs typeface="+mj-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6786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468" y="1018595"/>
            <a:ext cx="9002877" cy="5329451"/>
          </a:xfrm>
          <a:prstGeom prst="rect">
            <a:avLst/>
          </a:prstGeom>
        </p:spPr>
      </p:pic>
      <p:sp>
        <p:nvSpPr>
          <p:cNvPr id="3" name="Rounded Rectangular Callout 2"/>
          <p:cNvSpPr/>
          <p:nvPr/>
        </p:nvSpPr>
        <p:spPr>
          <a:xfrm>
            <a:off x="5649906" y="602578"/>
            <a:ext cx="4797946" cy="1437238"/>
          </a:xfrm>
          <a:prstGeom prst="wedgeRoundRectCallout">
            <a:avLst>
              <a:gd name="adj1" fmla="val -49990"/>
              <a:gd name="adj2" fmla="val 92583"/>
              <a:gd name="adj3" fmla="val 16667"/>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ar-BH" sz="4000" b="1" dirty="0">
                <a:cs typeface="+mj-cs"/>
              </a:rPr>
              <a:t>نعدك بذلك يا جدتي</a:t>
            </a:r>
            <a:endParaRPr lang="en-US" sz="4000" b="1" dirty="0">
              <a:cs typeface="+mj-cs"/>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2297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5222" b="7997"/>
          <a:stretch/>
        </p:blipFill>
        <p:spPr>
          <a:xfrm flipH="1">
            <a:off x="7577175" y="11545"/>
            <a:ext cx="4981637" cy="6320971"/>
          </a:xfrm>
          <a:prstGeom prst="rect">
            <a:avLst/>
          </a:prstGeom>
        </p:spPr>
      </p:pic>
      <p:sp>
        <p:nvSpPr>
          <p:cNvPr id="4" name="Rounded Rectangular Callout 3"/>
          <p:cNvSpPr/>
          <p:nvPr/>
        </p:nvSpPr>
        <p:spPr>
          <a:xfrm>
            <a:off x="287044" y="867553"/>
            <a:ext cx="7840956" cy="3196447"/>
          </a:xfrm>
          <a:prstGeom prst="wedgeRoundRectCallout">
            <a:avLst>
              <a:gd name="adj1" fmla="val 48384"/>
              <a:gd name="adj2" fmla="val 73848"/>
              <a:gd name="adj3" fmla="val 16667"/>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justLow" rtl="1"/>
            <a:r>
              <a:rPr lang="ar-BH" sz="4000" b="1" dirty="0">
                <a:cs typeface="+mj-cs"/>
              </a:rPr>
              <a:t>هيا بنا يا أصدقائي نصنف الموروثات الشعبية بوضع علامة (  </a:t>
            </a:r>
            <a:r>
              <a:rPr lang="ar-BH" sz="4000" b="1" dirty="0">
                <a:cs typeface="+mj-cs"/>
                <a:sym typeface="Wingdings" panose="05000000000000000000" pitchFamily="2" charset="2"/>
              </a:rPr>
              <a:t></a:t>
            </a:r>
            <a:r>
              <a:rPr lang="ar-BH" sz="4000" b="1" dirty="0">
                <a:cs typeface="+mj-cs"/>
              </a:rPr>
              <a:t> ) في المكان المناسب.</a:t>
            </a:r>
            <a:endParaRPr lang="en-US" sz="4000" b="1" dirty="0">
              <a:cs typeface="+mj-cs"/>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7295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70162" y="686140"/>
          <a:ext cx="11637820" cy="5676970"/>
        </p:xfrm>
        <a:graphic>
          <a:graphicData uri="http://schemas.openxmlformats.org/drawingml/2006/table">
            <a:tbl>
              <a:tblPr firstRow="1" bandRow="1">
                <a:tableStyleId>{5C22544A-7EE6-4342-B048-85BDC9FD1C3A}</a:tableStyleId>
              </a:tblPr>
              <a:tblGrid>
                <a:gridCol w="2909455">
                  <a:extLst>
                    <a:ext uri="{9D8B030D-6E8A-4147-A177-3AD203B41FA5}">
                      <a16:colId xmlns:a16="http://schemas.microsoft.com/office/drawing/2014/main" val="569525868"/>
                    </a:ext>
                  </a:extLst>
                </a:gridCol>
                <a:gridCol w="2909455">
                  <a:extLst>
                    <a:ext uri="{9D8B030D-6E8A-4147-A177-3AD203B41FA5}">
                      <a16:colId xmlns:a16="http://schemas.microsoft.com/office/drawing/2014/main" val="459260592"/>
                    </a:ext>
                  </a:extLst>
                </a:gridCol>
                <a:gridCol w="2909455">
                  <a:extLst>
                    <a:ext uri="{9D8B030D-6E8A-4147-A177-3AD203B41FA5}">
                      <a16:colId xmlns:a16="http://schemas.microsoft.com/office/drawing/2014/main" val="639475618"/>
                    </a:ext>
                  </a:extLst>
                </a:gridCol>
                <a:gridCol w="2909455">
                  <a:extLst>
                    <a:ext uri="{9D8B030D-6E8A-4147-A177-3AD203B41FA5}">
                      <a16:colId xmlns:a16="http://schemas.microsoft.com/office/drawing/2014/main" val="2560339438"/>
                    </a:ext>
                  </a:extLst>
                </a:gridCol>
              </a:tblGrid>
              <a:tr h="1290769">
                <a:tc>
                  <a:txBody>
                    <a:bodyPr/>
                    <a:lstStyle/>
                    <a:p>
                      <a:pPr algn="ctr" rtl="1"/>
                      <a:r>
                        <a:rPr lang="ar-BH" sz="4000" b="1" dirty="0">
                          <a:solidFill>
                            <a:schemeClr val="bg1"/>
                          </a:solidFill>
                          <a:latin typeface="Times New Roman" panose="02020603050405020304" pitchFamily="18" charset="0"/>
                          <a:cs typeface="+mj-cs"/>
                        </a:rPr>
                        <a:t>الأدوات التراثية</a:t>
                      </a:r>
                      <a:endParaRPr lang="en-US" sz="4000" b="1" dirty="0">
                        <a:solidFill>
                          <a:schemeClr val="bg1"/>
                        </a:solidFill>
                        <a:latin typeface="Times New Roman" panose="02020603050405020304" pitchFamily="18" charset="0"/>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B138E"/>
                    </a:solidFill>
                  </a:tcPr>
                </a:tc>
                <a:tc>
                  <a:txBody>
                    <a:bodyPr/>
                    <a:lstStyle/>
                    <a:p>
                      <a:pPr algn="ctr" rtl="1"/>
                      <a:r>
                        <a:rPr lang="ar-BH" sz="4000" b="1" dirty="0">
                          <a:solidFill>
                            <a:schemeClr val="bg1"/>
                          </a:solidFill>
                          <a:cs typeface="+mj-cs"/>
                        </a:rPr>
                        <a:t>الألعاب</a:t>
                      </a:r>
                      <a:r>
                        <a:rPr lang="ar-BH" sz="4000" b="1" baseline="0" dirty="0">
                          <a:solidFill>
                            <a:schemeClr val="bg1"/>
                          </a:solidFill>
                          <a:cs typeface="+mj-cs"/>
                        </a:rPr>
                        <a:t> الشعبية</a:t>
                      </a:r>
                      <a:endParaRPr lang="en-US" sz="4000" b="1" dirty="0">
                        <a:solidFill>
                          <a:schemeClr val="bg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B138E"/>
                    </a:solidFill>
                  </a:tcPr>
                </a:tc>
                <a:tc>
                  <a:txBody>
                    <a:bodyPr/>
                    <a:lstStyle/>
                    <a:p>
                      <a:pPr algn="ctr" rtl="1"/>
                      <a:r>
                        <a:rPr lang="ar-BH" sz="4000" b="1" dirty="0">
                          <a:solidFill>
                            <a:schemeClr val="bg1"/>
                          </a:solidFill>
                          <a:cs typeface="+mj-cs"/>
                        </a:rPr>
                        <a:t>الأزياء</a:t>
                      </a:r>
                      <a:r>
                        <a:rPr lang="ar-BH" sz="4000" b="1" baseline="0" dirty="0">
                          <a:solidFill>
                            <a:schemeClr val="bg1"/>
                          </a:solidFill>
                          <a:cs typeface="+mj-cs"/>
                        </a:rPr>
                        <a:t> الشعبية</a:t>
                      </a:r>
                      <a:endParaRPr lang="ar-BH" sz="4000" b="1" dirty="0">
                        <a:solidFill>
                          <a:schemeClr val="bg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B138E"/>
                    </a:solidFill>
                  </a:tcPr>
                </a:tc>
                <a:tc>
                  <a:txBody>
                    <a:bodyPr/>
                    <a:lstStyle/>
                    <a:p>
                      <a:pPr algn="ctr" rtl="1"/>
                      <a:r>
                        <a:rPr lang="ar-BH" sz="4000" b="1" dirty="0">
                          <a:solidFill>
                            <a:schemeClr val="bg1"/>
                          </a:solidFill>
                          <a:cs typeface="+mj-cs"/>
                        </a:rPr>
                        <a:t>الموروث</a:t>
                      </a:r>
                      <a:r>
                        <a:rPr lang="ar-BH" sz="4000" b="1" baseline="0" dirty="0">
                          <a:solidFill>
                            <a:schemeClr val="bg1"/>
                          </a:solidFill>
                          <a:cs typeface="+mj-cs"/>
                        </a:rPr>
                        <a:t> الشعبي </a:t>
                      </a:r>
                      <a:endParaRPr lang="en-US" sz="4000" b="1" dirty="0">
                        <a:solidFill>
                          <a:schemeClr val="bg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B138E"/>
                    </a:solidFill>
                  </a:tcPr>
                </a:tc>
                <a:extLst>
                  <a:ext uri="{0D108BD9-81ED-4DB2-BD59-A6C34878D82A}">
                    <a16:rowId xmlns:a16="http://schemas.microsoft.com/office/drawing/2014/main" val="1428599829"/>
                  </a:ext>
                </a:extLst>
              </a:tr>
              <a:tr h="637920">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BH" sz="4000" b="1" dirty="0" err="1">
                          <a:solidFill>
                            <a:schemeClr val="tx1"/>
                          </a:solidFill>
                          <a:cs typeface="+mj-cs"/>
                        </a:rPr>
                        <a:t>الدورفة</a:t>
                      </a:r>
                      <a:endParaRPr lang="ar-BH" sz="4000" b="1" dirty="0">
                        <a:solidFill>
                          <a:schemeClr val="tx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33525882"/>
                  </a:ext>
                </a:extLst>
              </a:tr>
              <a:tr h="637920">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BH" sz="4000" b="1" dirty="0">
                          <a:solidFill>
                            <a:schemeClr val="tx1"/>
                          </a:solidFill>
                          <a:cs typeface="+mj-cs"/>
                        </a:rPr>
                        <a:t>الغترة</a:t>
                      </a:r>
                      <a:endParaRPr lang="en-US" sz="4000" b="1" dirty="0">
                        <a:solidFill>
                          <a:schemeClr val="tx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809007553"/>
                  </a:ext>
                </a:extLst>
              </a:tr>
              <a:tr h="881001">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BH" sz="4000" b="1" dirty="0">
                          <a:solidFill>
                            <a:schemeClr val="tx1"/>
                          </a:solidFill>
                          <a:cs typeface="+mj-cs"/>
                        </a:rPr>
                        <a:t>الصندوق المبيت</a:t>
                      </a:r>
                      <a:endParaRPr lang="en-US" sz="4000" b="1" dirty="0">
                        <a:solidFill>
                          <a:schemeClr val="tx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41828202"/>
                  </a:ext>
                </a:extLst>
              </a:tr>
              <a:tr h="637920">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BH" sz="4000" b="1" dirty="0">
                          <a:solidFill>
                            <a:schemeClr val="tx1"/>
                          </a:solidFill>
                          <a:cs typeface="+mj-cs"/>
                        </a:rPr>
                        <a:t>الصييدة</a:t>
                      </a:r>
                      <a:endParaRPr lang="en-US" sz="4000" b="1" dirty="0">
                        <a:solidFill>
                          <a:schemeClr val="tx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70119350"/>
                  </a:ext>
                </a:extLst>
              </a:tr>
              <a:tr h="637920">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BH" sz="4000" b="1" dirty="0">
                          <a:solidFill>
                            <a:schemeClr val="tx1"/>
                          </a:solidFill>
                          <a:cs typeface="+mj-cs"/>
                        </a:rPr>
                        <a:t>دلال القهوة</a:t>
                      </a:r>
                      <a:endParaRPr lang="en-US" sz="4000" b="1" dirty="0">
                        <a:solidFill>
                          <a:schemeClr val="tx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036797964"/>
                  </a:ext>
                </a:extLst>
              </a:tr>
              <a:tr h="637920">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BH" sz="4000" b="1" dirty="0">
                          <a:solidFill>
                            <a:schemeClr val="tx1"/>
                          </a:solidFill>
                          <a:cs typeface="+mj-cs"/>
                        </a:rPr>
                        <a:t>ثوب</a:t>
                      </a:r>
                      <a:r>
                        <a:rPr lang="ar-BH" sz="4000" b="1" baseline="0" dirty="0">
                          <a:solidFill>
                            <a:schemeClr val="tx1"/>
                          </a:solidFill>
                          <a:cs typeface="+mj-cs"/>
                        </a:rPr>
                        <a:t> النشل</a:t>
                      </a:r>
                      <a:endParaRPr lang="en-US" sz="4000" b="1" dirty="0">
                        <a:solidFill>
                          <a:schemeClr val="tx1"/>
                        </a:solidFill>
                        <a:cs typeface="+mj-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01324080"/>
                  </a:ext>
                </a:extLst>
              </a:tr>
            </a:tbl>
          </a:graphicData>
        </a:graphic>
      </p:graphicFrame>
      <p:sp>
        <p:nvSpPr>
          <p:cNvPr id="7" name="Rectangle 6"/>
          <p:cNvSpPr/>
          <p:nvPr/>
        </p:nvSpPr>
        <p:spPr>
          <a:xfrm>
            <a:off x="4010893" y="2036618"/>
            <a:ext cx="1246909" cy="72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sym typeface="Wingdings" panose="05000000000000000000" pitchFamily="2" charset="2"/>
              </a:rPr>
              <a:t></a:t>
            </a:r>
            <a:endParaRPr lang="en-US" sz="5400" b="1" dirty="0">
              <a:solidFill>
                <a:schemeClr val="tx1"/>
              </a:solidFill>
            </a:endParaRPr>
          </a:p>
        </p:txBody>
      </p:sp>
      <p:sp>
        <p:nvSpPr>
          <p:cNvPr id="8" name="Rectangle 7"/>
          <p:cNvSpPr/>
          <p:nvPr/>
        </p:nvSpPr>
        <p:spPr>
          <a:xfrm>
            <a:off x="1163783" y="4951934"/>
            <a:ext cx="1246909" cy="72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sym typeface="Wingdings" panose="05000000000000000000" pitchFamily="2" charset="2"/>
              </a:rPr>
              <a:t></a:t>
            </a:r>
            <a:endParaRPr lang="en-US" sz="5400" b="1" dirty="0">
              <a:solidFill>
                <a:schemeClr val="tx1"/>
              </a:solidFill>
            </a:endParaRPr>
          </a:p>
        </p:txBody>
      </p:sp>
      <p:sp>
        <p:nvSpPr>
          <p:cNvPr id="9" name="Rectangle 8"/>
          <p:cNvSpPr/>
          <p:nvPr/>
        </p:nvSpPr>
        <p:spPr>
          <a:xfrm>
            <a:off x="4010895" y="4328018"/>
            <a:ext cx="1246909" cy="72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sym typeface="Wingdings" panose="05000000000000000000" pitchFamily="2" charset="2"/>
              </a:rPr>
              <a:t></a:t>
            </a:r>
            <a:endParaRPr lang="en-US" sz="5400" b="1" dirty="0">
              <a:solidFill>
                <a:schemeClr val="tx1"/>
              </a:solidFill>
            </a:endParaRPr>
          </a:p>
        </p:txBody>
      </p:sp>
      <p:sp>
        <p:nvSpPr>
          <p:cNvPr id="10" name="Rectangle 9"/>
          <p:cNvSpPr/>
          <p:nvPr/>
        </p:nvSpPr>
        <p:spPr>
          <a:xfrm>
            <a:off x="1163784" y="3493452"/>
            <a:ext cx="1246909" cy="72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sym typeface="Wingdings" panose="05000000000000000000" pitchFamily="2" charset="2"/>
              </a:rPr>
              <a:t></a:t>
            </a:r>
            <a:endParaRPr lang="en-US" sz="5400" b="1" dirty="0">
              <a:solidFill>
                <a:schemeClr val="tx1"/>
              </a:solidFill>
            </a:endParaRPr>
          </a:p>
        </p:txBody>
      </p:sp>
      <p:sp>
        <p:nvSpPr>
          <p:cNvPr id="11" name="Rectangle 10"/>
          <p:cNvSpPr/>
          <p:nvPr/>
        </p:nvSpPr>
        <p:spPr>
          <a:xfrm>
            <a:off x="6864928" y="2766089"/>
            <a:ext cx="1246909" cy="72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sym typeface="Wingdings" panose="05000000000000000000" pitchFamily="2" charset="2"/>
              </a:rPr>
              <a:t></a:t>
            </a:r>
            <a:endParaRPr lang="en-US" sz="5400" b="1" dirty="0">
              <a:solidFill>
                <a:schemeClr val="tx1"/>
              </a:solidFill>
            </a:endParaRPr>
          </a:p>
        </p:txBody>
      </p:sp>
      <p:sp>
        <p:nvSpPr>
          <p:cNvPr id="12" name="Rectangle 11"/>
          <p:cNvSpPr/>
          <p:nvPr/>
        </p:nvSpPr>
        <p:spPr>
          <a:xfrm>
            <a:off x="6927275" y="5679297"/>
            <a:ext cx="1246909" cy="72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sym typeface="Wingdings" panose="05000000000000000000" pitchFamily="2" charset="2"/>
              </a:rPr>
              <a:t></a:t>
            </a:r>
            <a:endParaRPr lang="en-US" sz="5400" b="1" dirty="0">
              <a:solidFill>
                <a:schemeClr val="tx1"/>
              </a:solidFill>
            </a:endParaRPr>
          </a:p>
        </p:txBody>
      </p:sp>
    </p:spTree>
    <p:extLst>
      <p:ext uri="{BB962C8B-B14F-4D97-AF65-F5344CB8AC3E}">
        <p14:creationId xmlns:p14="http://schemas.microsoft.com/office/powerpoint/2010/main" val="179690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5222" b="7997"/>
          <a:stretch/>
        </p:blipFill>
        <p:spPr>
          <a:xfrm flipH="1">
            <a:off x="7660300" y="578594"/>
            <a:ext cx="4981637" cy="5863770"/>
          </a:xfrm>
          <a:prstGeom prst="rect">
            <a:avLst/>
          </a:prstGeom>
        </p:spPr>
      </p:pic>
      <p:sp>
        <p:nvSpPr>
          <p:cNvPr id="4" name="Rounded Rectangular Callout 3"/>
          <p:cNvSpPr/>
          <p:nvPr/>
        </p:nvSpPr>
        <p:spPr>
          <a:xfrm>
            <a:off x="287044" y="867553"/>
            <a:ext cx="7840956" cy="3196447"/>
          </a:xfrm>
          <a:prstGeom prst="wedgeRoundRectCallout">
            <a:avLst>
              <a:gd name="adj1" fmla="val 48384"/>
              <a:gd name="adj2" fmla="val 73848"/>
              <a:gd name="adj3" fmla="val 16667"/>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rtl="1"/>
            <a:r>
              <a:rPr lang="ar-BH" sz="6600" b="1" dirty="0"/>
              <a:t>تراثنا يا أصدقائي أمانة فلنحافظ عليه</a:t>
            </a:r>
            <a:endParaRPr lang="en-US" sz="66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3922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6881" y="194757"/>
            <a:ext cx="5035119" cy="2275487"/>
          </a:xfrm>
          <a:prstGeom prst="rect">
            <a:avLst/>
          </a:prstGeom>
        </p:spPr>
      </p:pic>
      <p:sp>
        <p:nvSpPr>
          <p:cNvPr id="3" name="Rounded Rectangle 2"/>
          <p:cNvSpPr/>
          <p:nvPr/>
        </p:nvSpPr>
        <p:spPr>
          <a:xfrm>
            <a:off x="625642" y="2442948"/>
            <a:ext cx="9296281" cy="3562066"/>
          </a:xfrm>
          <a:prstGeom prst="roundRect">
            <a:avLst/>
          </a:prstGeom>
          <a:solidFill>
            <a:schemeClr val="accent5">
              <a:lumMod val="40000"/>
              <a:lumOff val="60000"/>
            </a:schemeClr>
          </a:solidFill>
          <a:ln w="38100"/>
        </p:spPr>
        <p:style>
          <a:lnRef idx="2">
            <a:schemeClr val="dk1"/>
          </a:lnRef>
          <a:fillRef idx="1">
            <a:schemeClr val="lt1"/>
          </a:fillRef>
          <a:effectRef idx="0">
            <a:schemeClr val="dk1"/>
          </a:effectRef>
          <a:fontRef idx="minor">
            <a:schemeClr val="dk1"/>
          </a:fontRef>
        </p:style>
        <p:txBody>
          <a:bodyPr rtlCol="0" anchor="ctr"/>
          <a:lstStyle/>
          <a:p>
            <a:pPr algn="justLow" rtl="1"/>
            <a:r>
              <a:rPr lang="ar-BH" sz="4400" b="1" dirty="0">
                <a:latin typeface="Times New Roman" panose="02020603050405020304" pitchFamily="18" charset="0"/>
                <a:cs typeface="Times New Roman" panose="02020603050405020304" pitchFamily="18" charset="0"/>
              </a:rPr>
              <a:t>عادت دانة من المدرسة بعد قضاء يوم تراثي نظمته مدرستها بمناسبة الاحتفال بالعيد الوطني المجيد.</a:t>
            </a:r>
            <a:endParaRPr lang="en-US" sz="4400" b="1" dirty="0">
              <a:latin typeface="Times New Roman" panose="02020603050405020304" pitchFamily="18" charset="0"/>
              <a:cs typeface="Times New Roman" panose="02020603050405020304" pitchFamily="18" charset="0"/>
            </a:endParaRPr>
          </a:p>
        </p:txBody>
      </p:sp>
      <p:pic>
        <p:nvPicPr>
          <p:cNvPr id="7" name="Recorded Sound">
            <a:hlinkClick r:id="" action="ppaction://media"/>
          </p:cNvPr>
          <p:cNvPicPr>
            <a:picLocks noChangeAspect="1"/>
          </p:cNvPicPr>
          <p:nvPr>
            <a:audioFile r:link="rId1"/>
            <p:extLst>
              <p:ext uri="{DAA4B4D4-6D71-4841-9C94-3DE7FCFB9230}">
                <p14:media xmlns:p14="http://schemas.microsoft.com/office/powerpoint/2010/main" r:embed="rId2">
                  <p14:trim end="752.1247"/>
                </p14:media>
              </p:ext>
            </p:extLst>
          </p:nvPr>
        </p:nvPicPr>
        <p:blipFill>
          <a:blip r:embed="rId6"/>
          <a:stretch>
            <a:fillRect/>
          </a:stretch>
        </p:blipFill>
        <p:spPr>
          <a:xfrm>
            <a:off x="10420849" y="1552223"/>
            <a:ext cx="609600" cy="609600"/>
          </a:xfrm>
          <a:prstGeom prst="rect">
            <a:avLst/>
          </a:prstGeom>
        </p:spPr>
      </p:pic>
      <p:pic>
        <p:nvPicPr>
          <p:cNvPr id="11" name="Recorded Sound">
            <a:hlinkClick r:id="" action="ppaction://media"/>
          </p:cNvPr>
          <p:cNvPicPr>
            <a:picLocks noChangeAspect="1"/>
          </p:cNvPicPr>
          <p:nvPr>
            <a:audioFile r:link="rId1"/>
            <p:extLst>
              <p:ext uri="{DAA4B4D4-6D71-4841-9C94-3DE7FCFB9230}">
                <p14:media xmlns:p14="http://schemas.microsoft.com/office/powerpoint/2010/main" r:embed="rId3">
                  <p14:trim end="2458.4897"/>
                </p14:media>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2134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697" numSld="999" showWhenStopped="0">
                <p:cTn id="15" fill="hold" display="0">
                  <p:stCondLst>
                    <p:cond delay="indefinite"/>
                  </p:stCondLst>
                  <p:endCondLst>
                    <p:cond evt="onStopAudio" delay="0">
                      <p:tgtEl>
                        <p:sldTgt/>
                      </p:tgtEl>
                    </p:cond>
                  </p:endCondLst>
                </p:cTn>
                <p:tgtEl>
                  <p:spTgt spid="7"/>
                </p:tgtEl>
              </p:cMediaNode>
            </p:audio>
            <p:audio>
              <p:cMediaNode vol="100000" numSld="999" showWhenStopped="0">
                <p:cTn id="16" fill="hold" display="0">
                  <p:stCondLst>
                    <p:cond delay="indefinite"/>
                  </p:stCondLst>
                  <p:endCondLst>
                    <p:cond evt="onStopAudio" delay="0">
                      <p:tgtEl>
                        <p:sldTgt/>
                      </p:tgtEl>
                    </p:cond>
                  </p:endCondLst>
                </p:cTn>
                <p:tgtEl>
                  <p:spTgt spid="11"/>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48407"/>
            <a:ext cx="12192000" cy="3945467"/>
          </a:xfrm>
          <a:prstGeom prst="rect">
            <a:avLst/>
          </a:prstGeom>
        </p:spPr>
      </p:pic>
      <p:sp>
        <p:nvSpPr>
          <p:cNvPr id="17" name="Rounded Rectangular Callout 16"/>
          <p:cNvSpPr/>
          <p:nvPr/>
        </p:nvSpPr>
        <p:spPr>
          <a:xfrm>
            <a:off x="287867" y="207818"/>
            <a:ext cx="11480800" cy="2240590"/>
          </a:xfrm>
          <a:prstGeom prst="wedgeRoundRectCallout">
            <a:avLst>
              <a:gd name="adj1" fmla="val 28215"/>
              <a:gd name="adj2" fmla="val 82687"/>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3400" b="1" dirty="0">
                <a:solidFill>
                  <a:schemeClr val="tx1"/>
                </a:solidFill>
              </a:rPr>
              <a:t>لقد كان  يومًا تراثيا رائعا، فقد افتتح اليوم بالأغاني والأهازيج الشعبية التي رددتها الطالبات، كما قدمت خلالهُ مسابقات تراثية وزعت فيها الهدايا على المتسابقات، وتضمن أيضا عرضا لنماذج من الأزياء والألعاب الشعبية والأدوات المنزلية القديمة.</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3196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6627" y="812874"/>
            <a:ext cx="9194800" cy="646331"/>
          </a:xfrm>
          <a:prstGeom prst="rect">
            <a:avLst/>
          </a:prstGeom>
          <a:solidFill>
            <a:srgbClr val="92D050"/>
          </a:solidFill>
          <a:ln w="19050">
            <a:solidFill>
              <a:schemeClr val="tx1"/>
            </a:solidFill>
          </a:ln>
        </p:spPr>
        <p:txBody>
          <a:bodyPr wrap="square" rtlCol="0">
            <a:spAutoFit/>
          </a:bodyPr>
          <a:lstStyle/>
          <a:p>
            <a:pPr algn="ctr" rtl="1"/>
            <a:r>
              <a:rPr lang="ar-BH" sz="3600" b="1" dirty="0">
                <a:latin typeface="Times New Roman" panose="02020603050405020304" pitchFamily="18" charset="0"/>
                <a:cs typeface="Times New Roman" panose="02020603050405020304" pitchFamily="18" charset="0"/>
              </a:rPr>
              <a:t>ماذا تضمن اليوم التراثي الذي قضتهُ دانة؟</a:t>
            </a:r>
          </a:p>
        </p:txBody>
      </p:sp>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39040" y="169482"/>
            <a:ext cx="2922294" cy="1320652"/>
          </a:xfrm>
          <a:prstGeom prst="rect">
            <a:avLst/>
          </a:prstGeom>
        </p:spPr>
      </p:pic>
      <p:sp>
        <p:nvSpPr>
          <p:cNvPr id="8" name="8-Point Star 7"/>
          <p:cNvSpPr/>
          <p:nvPr/>
        </p:nvSpPr>
        <p:spPr>
          <a:xfrm>
            <a:off x="9062924" y="3886932"/>
            <a:ext cx="2480733" cy="2164528"/>
          </a:xfrm>
          <a:prstGeom prst="star8">
            <a:avLst/>
          </a:prstGeom>
          <a:solidFill>
            <a:schemeClr val="accent4">
              <a:lumMod val="40000"/>
              <a:lumOff val="6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ar-BH" sz="2800" b="1" dirty="0">
                <a:latin typeface="Times New Roman" panose="02020603050405020304" pitchFamily="18" charset="0"/>
                <a:cs typeface="Times New Roman" panose="02020603050405020304" pitchFamily="18" charset="0"/>
              </a:rPr>
              <a:t>الأغاني والأهازيج الشعبية</a:t>
            </a:r>
            <a:endParaRPr lang="en-US" sz="2800" b="1" dirty="0">
              <a:latin typeface="Times New Roman" panose="02020603050405020304" pitchFamily="18" charset="0"/>
              <a:cs typeface="Times New Roman" panose="02020603050405020304" pitchFamily="18" charset="0"/>
            </a:endParaRPr>
          </a:p>
        </p:txBody>
      </p:sp>
      <p:sp>
        <p:nvSpPr>
          <p:cNvPr id="10" name="8-Point Star 9"/>
          <p:cNvSpPr/>
          <p:nvPr/>
        </p:nvSpPr>
        <p:spPr>
          <a:xfrm>
            <a:off x="2144002" y="1939600"/>
            <a:ext cx="2696795" cy="1947332"/>
          </a:xfrm>
          <a:prstGeom prst="star8">
            <a:avLst/>
          </a:prstGeom>
          <a:solidFill>
            <a:schemeClr val="bg2"/>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ar-BH" sz="2800" b="1" dirty="0">
                <a:cs typeface="+mj-cs"/>
              </a:rPr>
              <a:t>الألعاب الشعبية </a:t>
            </a:r>
            <a:endParaRPr lang="en-US" sz="2800" b="1" dirty="0">
              <a:cs typeface="+mj-cs"/>
            </a:endParaRPr>
          </a:p>
        </p:txBody>
      </p:sp>
      <p:sp>
        <p:nvSpPr>
          <p:cNvPr id="11" name="8-Point Star 10"/>
          <p:cNvSpPr/>
          <p:nvPr/>
        </p:nvSpPr>
        <p:spPr>
          <a:xfrm>
            <a:off x="4603166" y="4187961"/>
            <a:ext cx="2716144" cy="2005676"/>
          </a:xfrm>
          <a:prstGeom prst="star8">
            <a:avLst/>
          </a:prstGeom>
          <a:solidFill>
            <a:srgbClr val="F4F85E"/>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ar-BH" sz="2800" b="1" dirty="0">
                <a:cs typeface="+mj-cs"/>
              </a:rPr>
              <a:t>الأزياء الشعبية </a:t>
            </a:r>
            <a:endParaRPr lang="en-US" sz="2800" b="1" dirty="0">
              <a:cs typeface="+mj-cs"/>
            </a:endParaRPr>
          </a:p>
        </p:txBody>
      </p:sp>
      <p:sp>
        <p:nvSpPr>
          <p:cNvPr id="12" name="8-Point Star 11"/>
          <p:cNvSpPr/>
          <p:nvPr/>
        </p:nvSpPr>
        <p:spPr>
          <a:xfrm>
            <a:off x="6810790" y="2011934"/>
            <a:ext cx="2421467" cy="1947333"/>
          </a:xfrm>
          <a:prstGeom prst="star8">
            <a:avLst/>
          </a:prstGeom>
          <a:solidFill>
            <a:srgbClr val="EE7ED6"/>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ar-BH" sz="2800" b="1" dirty="0">
                <a:cs typeface="+mj-cs"/>
              </a:rPr>
              <a:t>المسابقات التراثية</a:t>
            </a:r>
            <a:endParaRPr lang="en-US" sz="2800" b="1" dirty="0">
              <a:cs typeface="+mj-cs"/>
            </a:endParaRPr>
          </a:p>
        </p:txBody>
      </p:sp>
      <p:sp>
        <p:nvSpPr>
          <p:cNvPr id="13" name="8-Point Star 12"/>
          <p:cNvSpPr/>
          <p:nvPr/>
        </p:nvSpPr>
        <p:spPr>
          <a:xfrm>
            <a:off x="267578" y="4224129"/>
            <a:ext cx="2591974" cy="1933341"/>
          </a:xfrm>
          <a:prstGeom prst="star8">
            <a:avLst/>
          </a:prstGeom>
          <a:solidFill>
            <a:srgbClr val="F78169"/>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ar-BH" sz="2800" b="1" dirty="0">
                <a:cs typeface="+mj-cs"/>
              </a:rPr>
              <a:t>الأدوات المنزلية القديمة</a:t>
            </a:r>
            <a:endParaRPr lang="en-US" sz="2800" b="1" dirty="0">
              <a:cs typeface="+mj-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67770" y="1430770"/>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0963877" y="1430770"/>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0799929" y="5852670"/>
            <a:ext cx="609600" cy="609600"/>
          </a:xfrm>
          <a:prstGeom prst="rect">
            <a:avLst/>
          </a:prstGeom>
        </p:spPr>
      </p:pic>
      <p:pic>
        <p:nvPicPr>
          <p:cNvPr id="1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261445" y="1797797"/>
            <a:ext cx="609600" cy="609600"/>
          </a:xfrm>
          <a:prstGeom prst="rect">
            <a:avLst/>
          </a:prstGeom>
        </p:spPr>
      </p:pic>
      <p:pic>
        <p:nvPicPr>
          <p:cNvPr id="1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5791200" y="3124200"/>
            <a:ext cx="609600" cy="609600"/>
          </a:xfrm>
          <a:prstGeom prst="rect">
            <a:avLst/>
          </a:prstGeom>
        </p:spPr>
      </p:pic>
      <p:pic>
        <p:nvPicPr>
          <p:cNvPr id="19"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1782790" y="2063468"/>
            <a:ext cx="609600" cy="609600"/>
          </a:xfrm>
          <a:prstGeom prst="rect">
            <a:avLst/>
          </a:prstGeom>
        </p:spPr>
      </p:pic>
      <p:pic>
        <p:nvPicPr>
          <p:cNvPr id="20"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662595" y="3883161"/>
            <a:ext cx="609600" cy="609600"/>
          </a:xfrm>
          <a:prstGeom prst="rect">
            <a:avLst/>
          </a:prstGeom>
        </p:spPr>
      </p:pic>
    </p:spTree>
    <p:extLst>
      <p:ext uri="{BB962C8B-B14F-4D97-AF65-F5344CB8AC3E}">
        <p14:creationId xmlns:p14="http://schemas.microsoft.com/office/powerpoint/2010/main" val="76862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1" presetClass="mediacall" presetSubtype="0" fill="hold" nodeType="withEffect">
                                  <p:stCondLst>
                                    <p:cond delay="0"/>
                                  </p:stCondLst>
                                  <p:childTnLst>
                                    <p:cmd type="call" cmd="playFrom(0.0)">
                                      <p:cBhvr>
                                        <p:cTn id="21" dur="1" fill="hold"/>
                                        <p:tgtEl>
                                          <p:spTgt spid="7"/>
                                        </p:tgtEl>
                                      </p:cBhvr>
                                    </p:cmd>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1" presetClass="mediacall" presetSubtype="0" fill="hold" nodeType="withEffect">
                                  <p:stCondLst>
                                    <p:cond delay="0"/>
                                  </p:stCondLst>
                                  <p:childTnLst>
                                    <p:cmd type="call" cmd="playFrom(0.0)">
                                      <p:cBhvr>
                                        <p:cTn id="28" dur="1" fill="hold"/>
                                        <p:tgtEl>
                                          <p:spTgt spid="17"/>
                                        </p:tgtEl>
                                      </p:cBhvr>
                                    </p:cmd>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par>
                                <p:cTn id="34" presetID="1" presetClass="mediacall" presetSubtype="0" fill="hold" nodeType="withEffect">
                                  <p:stCondLst>
                                    <p:cond delay="0"/>
                                  </p:stCondLst>
                                  <p:childTnLst>
                                    <p:cmd type="call" cmd="playFrom(0.0)">
                                      <p:cBhvr>
                                        <p:cTn id="35" dur="1" fill="hold"/>
                                        <p:tgtEl>
                                          <p:spTgt spid="18"/>
                                        </p:tgtEl>
                                      </p:cBhvr>
                                    </p:cmd>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1" presetClass="mediacall" presetSubtype="0" fill="hold" nodeType="withEffect">
                                  <p:stCondLst>
                                    <p:cond delay="0"/>
                                  </p:stCondLst>
                                  <p:childTnLst>
                                    <p:cmd type="call" cmd="playFrom(0.0)">
                                      <p:cBhvr>
                                        <p:cTn id="42" dur="1" fill="hold"/>
                                        <p:tgtEl>
                                          <p:spTgt spid="19"/>
                                        </p:tgtEl>
                                      </p:cBhvr>
                                    </p:cmd>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par>
                                <p:cTn id="48" presetID="1" presetClass="mediacall" presetSubtype="0" fill="hold" nodeType="withEffect">
                                  <p:stCondLst>
                                    <p:cond delay="0"/>
                                  </p:stCondLst>
                                  <p:childTnLst>
                                    <p:cmd type="call" cmd="playFrom(0.0)">
                                      <p:cBhvr>
                                        <p:cTn id="49"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50" fill="hold" display="0">
                  <p:stCondLst>
                    <p:cond delay="indefinite"/>
                  </p:stCondLst>
                  <p:endCondLst>
                    <p:cond evt="onStopAudio" delay="0">
                      <p:tgtEl>
                        <p:sldTgt/>
                      </p:tgtEl>
                    </p:cond>
                  </p:endCondLst>
                </p:cTn>
                <p:tgtEl>
                  <p:spTgt spid="3"/>
                </p:tgtEl>
              </p:cMediaNode>
            </p:audio>
            <p:audio>
              <p:cMediaNode vol="100000" numSld="999" showWhenStopped="0">
                <p:cTn id="51" fill="hold" display="0">
                  <p:stCondLst>
                    <p:cond delay="indefinite"/>
                  </p:stCondLst>
                  <p:endCondLst>
                    <p:cond evt="onStopAudio" delay="0">
                      <p:tgtEl>
                        <p:sldTgt/>
                      </p:tgtEl>
                    </p:cond>
                  </p:endCondLst>
                </p:cTn>
                <p:tgtEl>
                  <p:spTgt spid="6"/>
                </p:tgtEl>
              </p:cMediaNode>
            </p:audio>
            <p:audio>
              <p:cMediaNode vol="80000" numSld="999" showWhenStopped="0">
                <p:cTn id="52" fill="hold" display="0">
                  <p:stCondLst>
                    <p:cond delay="indefinite"/>
                  </p:stCondLst>
                  <p:endCondLst>
                    <p:cond evt="onStopAudio" delay="0">
                      <p:tgtEl>
                        <p:sldTgt/>
                      </p:tgtEl>
                    </p:cond>
                  </p:endCondLst>
                </p:cTn>
                <p:tgtEl>
                  <p:spTgt spid="7"/>
                </p:tgtEl>
              </p:cMediaNode>
            </p:audio>
            <p:audio>
              <p:cMediaNode vol="80000" numSld="999" showWhenStopped="0">
                <p:cTn id="53" fill="hold" display="0">
                  <p:stCondLst>
                    <p:cond delay="indefinite"/>
                  </p:stCondLst>
                  <p:endCondLst>
                    <p:cond evt="onStopAudio" delay="0">
                      <p:tgtEl>
                        <p:sldTgt/>
                      </p:tgtEl>
                    </p:cond>
                  </p:endCondLst>
                </p:cTn>
                <p:tgtEl>
                  <p:spTgt spid="17"/>
                </p:tgtEl>
              </p:cMediaNode>
            </p:audio>
            <p:audio>
              <p:cMediaNode vol="80000" numSld="999" showWhenStopped="0">
                <p:cTn id="54" fill="hold" display="0">
                  <p:stCondLst>
                    <p:cond delay="indefinite"/>
                  </p:stCondLst>
                  <p:endCondLst>
                    <p:cond evt="onStopAudio" delay="0">
                      <p:tgtEl>
                        <p:sldTgt/>
                      </p:tgtEl>
                    </p:cond>
                  </p:endCondLst>
                </p:cTn>
                <p:tgtEl>
                  <p:spTgt spid="18"/>
                </p:tgtEl>
              </p:cMediaNode>
            </p:audio>
            <p:audio>
              <p:cMediaNode vol="80000" numSld="999" showWhenStopped="0">
                <p:cTn id="55" fill="hold" display="0">
                  <p:stCondLst>
                    <p:cond delay="indefinite"/>
                  </p:stCondLst>
                  <p:endCondLst>
                    <p:cond evt="onStopAudio" delay="0">
                      <p:tgtEl>
                        <p:sldTgt/>
                      </p:tgtEl>
                    </p:cond>
                  </p:endCondLst>
                </p:cTn>
                <p:tgtEl>
                  <p:spTgt spid="19"/>
                </p:tgtEl>
              </p:cMediaNode>
            </p:audio>
            <p:audio>
              <p:cMediaNode vol="80000" numSld="999" showWhenStopped="0">
                <p:cTn id="56" fill="hold" display="0">
                  <p:stCondLst>
                    <p:cond delay="indefinite"/>
                  </p:stCondLst>
                  <p:endCondLst>
                    <p:cond evt="onStopAudio" delay="0">
                      <p:tgtEl>
                        <p:sldTgt/>
                      </p:tgtEl>
                    </p:cond>
                  </p:endCondLst>
                </p:cTn>
                <p:tgtEl>
                  <p:spTgt spid="20"/>
                </p:tgtEl>
              </p:cMediaNode>
            </p:audio>
          </p:childTnLst>
        </p:cTn>
      </p:par>
    </p:tnLst>
    <p:bldLst>
      <p:bldP spid="4" grpId="0" animBg="1"/>
      <p:bldP spid="8"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6159" y="232012"/>
            <a:ext cx="9184470" cy="6086901"/>
            <a:chOff x="771337" y="232012"/>
            <a:chExt cx="9300237" cy="662598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337" y="232012"/>
              <a:ext cx="5424510" cy="6625988"/>
            </a:xfrm>
            <a:prstGeom prst="rect">
              <a:avLst/>
            </a:prstGeom>
          </p:spPr>
        </p:pic>
        <p:sp>
          <p:nvSpPr>
            <p:cNvPr id="4" name="Rounded Rectangular Callout 3"/>
            <p:cNvSpPr/>
            <p:nvPr/>
          </p:nvSpPr>
          <p:spPr>
            <a:xfrm>
              <a:off x="2265528" y="4626589"/>
              <a:ext cx="7806046" cy="2231411"/>
            </a:xfrm>
            <a:prstGeom prst="wedgeRoundRectCallout">
              <a:avLst>
                <a:gd name="adj1" fmla="val -33045"/>
                <a:gd name="adj2" fmla="val -7778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4400" b="1" dirty="0">
                  <a:cs typeface="+mj-cs"/>
                </a:rPr>
                <a:t>أصدقائي...</a:t>
              </a:r>
            </a:p>
            <a:p>
              <a:pPr algn="ctr"/>
              <a:r>
                <a:rPr lang="ar-BH" sz="4400" b="1" dirty="0">
                  <a:cs typeface="+mj-cs"/>
                </a:rPr>
                <a:t>هيا لنسمي بعض الملابس النسائية الشعبية.</a:t>
              </a:r>
            </a:p>
          </p:txBody>
        </p:sp>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1011" y="232012"/>
            <a:ext cx="5282539" cy="334658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63877" y="1430770"/>
            <a:ext cx="609600" cy="609600"/>
          </a:xfrm>
          <a:prstGeom prst="rect">
            <a:avLst/>
          </a:prstGeom>
        </p:spPr>
      </p:pic>
      <p:pic>
        <p:nvPicPr>
          <p:cNvPr id="9" name="Recorded Sound">
            <a:hlinkClick r:id="" action="ppaction://media"/>
          </p:cNvPr>
          <p:cNvPicPr>
            <a:picLocks noChangeAspect="1"/>
          </p:cNvPicPr>
          <p:nvPr>
            <a:audioFile r:link="rId3"/>
            <p:extLst>
              <p:ext uri="{DAA4B4D4-6D71-4841-9C94-3DE7FCFB9230}">
                <p14:media xmlns:p14="http://schemas.microsoft.com/office/powerpoint/2010/main" r:embed="rId4">
                  <p14:trim end="595.8979"/>
                </p14:media>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8658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5" fill="hold" display="0">
                  <p:stCondLst>
                    <p:cond delay="indefinite"/>
                  </p:stCondLst>
                  <p:endCondLst>
                    <p:cond evt="onStopAudio" delay="0">
                      <p:tgtEl>
                        <p:sldTgt/>
                      </p:tgtEl>
                    </p:cond>
                  </p:endCondLst>
                </p:cTn>
                <p:tgtEl>
                  <p:spTgt spid="7"/>
                </p:tgtEl>
              </p:cMediaNode>
            </p:audio>
            <p:audio>
              <p:cMediaNode vol="100000" numSld="999" showWhenStopped="0">
                <p:cTn id="16"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8579" y="1793537"/>
            <a:ext cx="11480800" cy="1658518"/>
          </a:xfrm>
          <a:prstGeom prst="wedgeRoundRectCallout">
            <a:avLst>
              <a:gd name="adj1" fmla="val 37278"/>
              <a:gd name="adj2" fmla="val 64200"/>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BH" sz="3000" b="1" dirty="0">
                <a:solidFill>
                  <a:schemeClr val="tx1"/>
                </a:solidFill>
              </a:rPr>
              <a:t>لقد كانت الأزياء الشعبية رائعة، وقد أعجبني من الملابس النسائية </a:t>
            </a:r>
            <a:r>
              <a:rPr lang="ar-BH" sz="3000" b="1" dirty="0" err="1">
                <a:solidFill>
                  <a:schemeClr val="tx1"/>
                </a:solidFill>
              </a:rPr>
              <a:t>البخنقُ</a:t>
            </a:r>
            <a:r>
              <a:rPr lang="ar-BH" sz="3000" b="1" dirty="0">
                <a:solidFill>
                  <a:schemeClr val="tx1"/>
                </a:solidFill>
              </a:rPr>
              <a:t> وثوب النشل والثوب المفححُ والثوب المفرخ والدراعة والثوب </a:t>
            </a:r>
            <a:r>
              <a:rPr lang="ar-BH" sz="3000" b="1" dirty="0" err="1">
                <a:solidFill>
                  <a:schemeClr val="tx1"/>
                </a:solidFill>
              </a:rPr>
              <a:t>المكوررُ</a:t>
            </a:r>
            <a:r>
              <a:rPr lang="ar-BH" sz="3000" b="1" dirty="0">
                <a:solidFill>
                  <a:schemeClr val="tx1"/>
                </a:solidFill>
              </a:rPr>
              <a:t> والبشت النسائي الذي كانت تزف به العروس قديما.</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025" y="3347701"/>
            <a:ext cx="2356422" cy="307263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713572" y="3540593"/>
            <a:ext cx="2590800" cy="287974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9380" y="-62057"/>
            <a:ext cx="2366056" cy="203570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69" y="3374815"/>
            <a:ext cx="2646060" cy="30455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9756" y="3030621"/>
            <a:ext cx="2753962" cy="340110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2577" y="3359078"/>
            <a:ext cx="2462506" cy="3041162"/>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579" y="3091451"/>
            <a:ext cx="2477049" cy="3689492"/>
          </a:xfrm>
          <a:prstGeom prst="rect">
            <a:avLst/>
          </a:prstGeom>
        </p:spPr>
      </p:pic>
      <p:pic>
        <p:nvPicPr>
          <p:cNvPr id="14" name="Picture 13"/>
          <p:cNvPicPr>
            <a:picLocks noChangeAspect="1"/>
          </p:cNvPicPr>
          <p:nvPr/>
        </p:nvPicPr>
        <p:blipFill rotWithShape="1">
          <a:blip r:embed="rId11">
            <a:extLst>
              <a:ext uri="{28A0092B-C50C-407E-A947-70E740481C1C}">
                <a14:useLocalDpi xmlns:a14="http://schemas.microsoft.com/office/drawing/2010/main" val="0"/>
              </a:ext>
            </a:extLst>
          </a:blip>
          <a:srcRect l="2661" r="24023" b="28089"/>
          <a:stretch/>
        </p:blipFill>
        <p:spPr>
          <a:xfrm>
            <a:off x="0" y="13419"/>
            <a:ext cx="2180531" cy="1884751"/>
          </a:xfrm>
          <a:prstGeom prst="rect">
            <a:avLst/>
          </a:prstGeom>
        </p:spPr>
      </p:pic>
      <p:pic>
        <p:nvPicPr>
          <p:cNvPr id="10" name="Recorded Sound">
            <a:hlinkClick r:id="" action="ppaction://media"/>
          </p:cNvPr>
          <p:cNvPicPr>
            <a:picLocks noChangeAspect="1"/>
          </p:cNvPicPr>
          <p:nvPr>
            <a:audioFile r:link="rId1"/>
            <p:extLst>
              <p:ext uri="{DAA4B4D4-6D71-4841-9C94-3DE7FCFB9230}">
                <p14:media xmlns:p14="http://schemas.microsoft.com/office/powerpoint/2010/main" r:embed="rId2">
                  <p14:trim end="322.4739"/>
                </p14:media>
              </p:ext>
            </p:extLst>
          </p:nvPr>
        </p:nvPicPr>
        <p:blipFill>
          <a:blip r:embed="rId12"/>
          <a:stretch>
            <a:fillRect/>
          </a:stretch>
        </p:blipFill>
        <p:spPr>
          <a:xfrm>
            <a:off x="5514179" y="598678"/>
            <a:ext cx="609600" cy="609600"/>
          </a:xfrm>
          <a:prstGeom prst="rect">
            <a:avLst/>
          </a:prstGeom>
        </p:spPr>
      </p:pic>
    </p:spTree>
    <p:extLst>
      <p:ext uri="{BB962C8B-B14F-4D97-AF65-F5344CB8AC3E}">
        <p14:creationId xmlns:p14="http://schemas.microsoft.com/office/powerpoint/2010/main" val="108388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73014" y="285749"/>
            <a:ext cx="2395432" cy="2724537"/>
            <a:chOff x="552450" y="285748"/>
            <a:chExt cx="2266950" cy="3015309"/>
          </a:xfrm>
        </p:grpSpPr>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2450" y="285748"/>
              <a:ext cx="2266950" cy="2677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p:cNvSpPr/>
            <p:nvPr/>
          </p:nvSpPr>
          <p:spPr>
            <a:xfrm>
              <a:off x="865683" y="2719516"/>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الثوب المفحح</a:t>
              </a:r>
              <a:endParaRPr lang="en-US" sz="2200" b="1" dirty="0">
                <a:cs typeface="+mj-cs"/>
              </a:endParaRPr>
            </a:p>
          </p:txBody>
        </p:sp>
      </p:grpSp>
      <p:grpSp>
        <p:nvGrpSpPr>
          <p:cNvPr id="22" name="Group 21"/>
          <p:cNvGrpSpPr/>
          <p:nvPr/>
        </p:nvGrpSpPr>
        <p:grpSpPr>
          <a:xfrm>
            <a:off x="9324756" y="3570375"/>
            <a:ext cx="2148717" cy="2532393"/>
            <a:chOff x="9374348" y="3695696"/>
            <a:chExt cx="2148718" cy="2947660"/>
          </a:xfrm>
        </p:grpSpPr>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74348" y="3695696"/>
              <a:ext cx="2148718" cy="2677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p:cNvSpPr/>
            <p:nvPr/>
          </p:nvSpPr>
          <p:spPr>
            <a:xfrm>
              <a:off x="9600982" y="6061815"/>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err="1">
                  <a:latin typeface="Times New Roman" panose="02020603050405020304" pitchFamily="18" charset="0"/>
                  <a:cs typeface="Times New Roman" panose="02020603050405020304" pitchFamily="18" charset="0"/>
                </a:rPr>
                <a:t>البخنق</a:t>
              </a:r>
              <a:endParaRPr lang="en-US" sz="2200" b="1"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3429000" y="3760334"/>
            <a:ext cx="2286000" cy="2386269"/>
            <a:chOff x="552450" y="3695697"/>
            <a:chExt cx="2266950" cy="2967810"/>
          </a:xfrm>
        </p:grpSpPr>
        <p:pic>
          <p:nvPicPr>
            <p:cNvPr id="6" name="Picture 5"/>
            <p:cNvPicPr>
              <a:picLocks noChangeAspect="1"/>
            </p:cNvPicPr>
            <p:nvPr/>
          </p:nvPicPr>
          <p:blipFill rotWithShape="1">
            <a:blip r:embed="rId18">
              <a:extLst>
                <a:ext uri="{28A0092B-C50C-407E-A947-70E740481C1C}">
                  <a14:useLocalDpi xmlns:a14="http://schemas.microsoft.com/office/drawing/2010/main" val="0"/>
                </a:ext>
              </a:extLst>
            </a:blip>
            <a:srcRect l="9264" t="11941" r="13964" b="10354"/>
            <a:stretch/>
          </p:blipFill>
          <p:spPr>
            <a:xfrm>
              <a:off x="552450" y="3695697"/>
              <a:ext cx="2266950" cy="2677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Rectangle 10"/>
            <p:cNvSpPr/>
            <p:nvPr/>
          </p:nvSpPr>
          <p:spPr>
            <a:xfrm>
              <a:off x="838200" y="6081966"/>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latin typeface="Times New Roman" panose="02020603050405020304" pitchFamily="18" charset="0"/>
                  <a:cs typeface="Times New Roman" panose="02020603050405020304" pitchFamily="18" charset="0"/>
                </a:rPr>
                <a:t>الدراعة</a:t>
              </a:r>
              <a:endParaRPr lang="en-US" sz="2200" b="1"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3466352" y="285749"/>
            <a:ext cx="2395432" cy="2741282"/>
            <a:chOff x="3429000" y="285748"/>
            <a:chExt cx="2286000" cy="2967811"/>
          </a:xfrm>
        </p:grpSpPr>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29000" y="285748"/>
              <a:ext cx="2286000" cy="2677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Rectangle 11"/>
            <p:cNvSpPr/>
            <p:nvPr/>
          </p:nvSpPr>
          <p:spPr>
            <a:xfrm>
              <a:off x="3742233" y="2672018"/>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ثوب النشل</a:t>
              </a:r>
              <a:endParaRPr lang="en-US" sz="2200" b="1" dirty="0">
                <a:cs typeface="+mj-cs"/>
              </a:endParaRPr>
            </a:p>
          </p:txBody>
        </p:sp>
      </p:grpSp>
      <p:grpSp>
        <p:nvGrpSpPr>
          <p:cNvPr id="18" name="Group 17"/>
          <p:cNvGrpSpPr/>
          <p:nvPr/>
        </p:nvGrpSpPr>
        <p:grpSpPr>
          <a:xfrm>
            <a:off x="6459821" y="311160"/>
            <a:ext cx="2326201" cy="2715870"/>
            <a:chOff x="6324600" y="285748"/>
            <a:chExt cx="2227758" cy="2983462"/>
          </a:xfrm>
        </p:grpSpPr>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24600" y="285748"/>
              <a:ext cx="2227758" cy="2677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Rectangle 12"/>
            <p:cNvSpPr/>
            <p:nvPr/>
          </p:nvSpPr>
          <p:spPr>
            <a:xfrm>
              <a:off x="6618783" y="2687669"/>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الثوب المفرخ</a:t>
              </a:r>
              <a:endParaRPr lang="en-US" sz="2200" b="1" dirty="0">
                <a:cs typeface="+mj-cs"/>
              </a:endParaRPr>
            </a:p>
          </p:txBody>
        </p:sp>
      </p:grpSp>
      <p:grpSp>
        <p:nvGrpSpPr>
          <p:cNvPr id="19" name="Group 18"/>
          <p:cNvGrpSpPr/>
          <p:nvPr/>
        </p:nvGrpSpPr>
        <p:grpSpPr>
          <a:xfrm>
            <a:off x="9324757" y="294416"/>
            <a:ext cx="2148717" cy="2715870"/>
            <a:chOff x="9214673" y="316317"/>
            <a:chExt cx="2227758" cy="2952894"/>
          </a:xfrm>
        </p:grpSpPr>
        <p:pic>
          <p:nvPicPr>
            <p:cNvPr id="5" name="Picture 4"/>
            <p:cNvPicPr>
              <a:picLocks noChangeAspect="1"/>
            </p:cNvPicPr>
            <p:nvPr/>
          </p:nvPicPr>
          <p:blipFill rotWithShape="1">
            <a:blip r:embed="rId21">
              <a:extLst>
                <a:ext uri="{28A0092B-C50C-407E-A947-70E740481C1C}">
                  <a14:useLocalDpi xmlns:a14="http://schemas.microsoft.com/office/drawing/2010/main" val="0"/>
                </a:ext>
              </a:extLst>
            </a:blip>
            <a:srcRect r="21175"/>
            <a:stretch/>
          </p:blipFill>
          <p:spPr>
            <a:xfrm>
              <a:off x="9214673" y="316317"/>
              <a:ext cx="2227758" cy="2677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Rectangle 13"/>
            <p:cNvSpPr/>
            <p:nvPr/>
          </p:nvSpPr>
          <p:spPr>
            <a:xfrm>
              <a:off x="9495333" y="2687670"/>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الثوب </a:t>
              </a:r>
              <a:r>
                <a:rPr lang="ar-BH" sz="2200" b="1" dirty="0" err="1">
                  <a:cs typeface="+mj-cs"/>
                </a:rPr>
                <a:t>المكورر</a:t>
              </a:r>
              <a:endParaRPr lang="en-US" sz="2200" b="1" dirty="0">
                <a:cs typeface="+mj-cs"/>
              </a:endParaRPr>
            </a:p>
          </p:txBody>
        </p:sp>
      </p:grpSp>
      <p:grpSp>
        <p:nvGrpSpPr>
          <p:cNvPr id="21" name="Group 20"/>
          <p:cNvGrpSpPr/>
          <p:nvPr/>
        </p:nvGrpSpPr>
        <p:grpSpPr>
          <a:xfrm>
            <a:off x="6459821" y="3730280"/>
            <a:ext cx="2244564" cy="2416323"/>
            <a:chOff x="5133757" y="3658112"/>
            <a:chExt cx="2190750" cy="2794834"/>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9608" t="3888" r="16954" b="16945"/>
            <a:stretch/>
          </p:blipFill>
          <p:spPr>
            <a:xfrm>
              <a:off x="5133757" y="3658112"/>
              <a:ext cx="2190750" cy="27146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Rectangle 14"/>
            <p:cNvSpPr/>
            <p:nvPr/>
          </p:nvSpPr>
          <p:spPr>
            <a:xfrm>
              <a:off x="5362466" y="5871405"/>
              <a:ext cx="1695450" cy="581541"/>
            </a:xfrm>
            <a:prstGeom prst="rect">
              <a:avLst/>
            </a:prstGeom>
            <a:solidFill>
              <a:schemeClr val="bg1"/>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ar-BH" sz="2200" b="1" dirty="0">
                  <a:cs typeface="+mj-cs"/>
                </a:rPr>
                <a:t>البشت النسائي</a:t>
              </a:r>
              <a:endParaRPr lang="en-US" sz="2200" b="1" dirty="0">
                <a:cs typeface="+mj-cs"/>
              </a:endParaRPr>
            </a:p>
          </p:txBody>
        </p:sp>
      </p:grpSp>
      <p:pic>
        <p:nvPicPr>
          <p:cNvPr id="23" name="Picture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226633" y="3303539"/>
            <a:ext cx="2870146" cy="3026541"/>
          </a:xfrm>
          <a:prstGeom prst="rect">
            <a:avLst/>
          </a:prstGeom>
        </p:spPr>
      </p:pic>
      <p:pic>
        <p:nvPicPr>
          <p:cNvPr id="2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863873" y="470520"/>
            <a:ext cx="609600" cy="609600"/>
          </a:xfrm>
          <a:prstGeom prst="rect">
            <a:avLst/>
          </a:prstGeom>
        </p:spPr>
      </p:pic>
      <p:pic>
        <p:nvPicPr>
          <p:cNvPr id="2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250399" y="165720"/>
            <a:ext cx="609600" cy="609600"/>
          </a:xfrm>
          <a:prstGeom prst="rect">
            <a:avLst/>
          </a:prstGeom>
        </p:spPr>
      </p:pic>
      <p:pic>
        <p:nvPicPr>
          <p:cNvPr id="28" name="Recorded Sound">
            <a:hlinkClick r:id="" action="ppaction://media"/>
          </p:cNvPr>
          <p:cNvPicPr>
            <a:picLocks noChangeAspect="1"/>
          </p:cNvPicPr>
          <p:nvPr>
            <a:audioFile r:link="rId5"/>
            <p:extLst>
              <p:ext uri="{DAA4B4D4-6D71-4841-9C94-3DE7FCFB9230}">
                <p14:media xmlns:p14="http://schemas.microsoft.com/office/powerpoint/2010/main" r:embed="rId6">
                  <p14:trim st="398" end="1257.1269"/>
                </p14:media>
              </p:ext>
            </p:extLst>
          </p:nvPr>
        </p:nvPicPr>
        <p:blipFill>
          <a:blip r:embed="rId24"/>
          <a:stretch>
            <a:fillRect/>
          </a:stretch>
        </p:blipFill>
        <p:spPr>
          <a:xfrm>
            <a:off x="4984373" y="311160"/>
            <a:ext cx="609600" cy="594815"/>
          </a:xfrm>
          <a:prstGeom prst="rect">
            <a:avLst/>
          </a:prstGeom>
        </p:spPr>
      </p:pic>
      <p:pic>
        <p:nvPicPr>
          <p:cNvPr id="29"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2223414" y="285749"/>
            <a:ext cx="609600" cy="609600"/>
          </a:xfrm>
          <a:prstGeom prst="rect">
            <a:avLst/>
          </a:prstGeom>
        </p:spPr>
      </p:pic>
      <p:pic>
        <p:nvPicPr>
          <p:cNvPr id="30"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10942039" y="3542279"/>
            <a:ext cx="609600" cy="609600"/>
          </a:xfrm>
          <a:prstGeom prst="rect">
            <a:avLst/>
          </a:prstGeom>
        </p:spPr>
      </p:pic>
      <p:pic>
        <p:nvPicPr>
          <p:cNvPr id="31"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7945599" y="3847079"/>
            <a:ext cx="609600" cy="609600"/>
          </a:xfrm>
          <a:prstGeom prst="rect">
            <a:avLst/>
          </a:prstGeom>
        </p:spPr>
      </p:pic>
      <p:pic>
        <p:nvPicPr>
          <p:cNvPr id="32"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5224102" y="3724110"/>
            <a:ext cx="609600" cy="609600"/>
          </a:xfrm>
          <a:prstGeom prst="rect">
            <a:avLst/>
          </a:prstGeom>
        </p:spPr>
      </p:pic>
    </p:spTree>
    <p:extLst>
      <p:ext uri="{BB962C8B-B14F-4D97-AF65-F5344CB8AC3E}">
        <p14:creationId xmlns:p14="http://schemas.microsoft.com/office/powerpoint/2010/main" val="367808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25"/>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1" fill="hold"/>
                                        <p:tgtEl>
                                          <p:spTgt spid="27"/>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 fill="hold"/>
                                        <p:tgtEl>
                                          <p:spTgt spid="28"/>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1" fill="hold"/>
                                        <p:tgtEl>
                                          <p:spTgt spid="29"/>
                                        </p:tgtEl>
                                      </p:cBhvr>
                                    </p:cmd>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par>
                                <p:cTn id="42" presetID="1" presetClass="mediacall" presetSubtype="0" fill="hold" nodeType="withEffect">
                                  <p:stCondLst>
                                    <p:cond delay="0"/>
                                  </p:stCondLst>
                                  <p:childTnLst>
                                    <p:cmd type="call" cmd="playFrom(0.0)">
                                      <p:cBhvr>
                                        <p:cTn id="43" dur="1" fill="hold"/>
                                        <p:tgtEl>
                                          <p:spTgt spid="30"/>
                                        </p:tgtEl>
                                      </p:cBhvr>
                                    </p:cmd>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par>
                                <p:cTn id="50" presetID="1" presetClass="mediacall" presetSubtype="0" fill="hold" nodeType="withEffect">
                                  <p:stCondLst>
                                    <p:cond delay="0"/>
                                  </p:stCondLst>
                                  <p:childTnLst>
                                    <p:cmd type="call" cmd="playFrom(0.0)">
                                      <p:cBhvr>
                                        <p:cTn id="51" dur="1" fill="hold"/>
                                        <p:tgtEl>
                                          <p:spTgt spid="31"/>
                                        </p:tgtEl>
                                      </p:cBhvr>
                                    </p:cmd>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par>
                                <p:cTn id="58" presetID="1" presetClass="mediacall" presetSubtype="0" fill="hold" nodeType="withEffect">
                                  <p:stCondLst>
                                    <p:cond delay="0"/>
                                  </p:stCondLst>
                                  <p:childTnLst>
                                    <p:cmd type="call" cmd="playFrom(0.0)">
                                      <p:cBhvr>
                                        <p:cTn id="59"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60" fill="hold" display="0">
                  <p:stCondLst>
                    <p:cond delay="indefinite"/>
                  </p:stCondLst>
                  <p:endCondLst>
                    <p:cond evt="onStopAudio" delay="0">
                      <p:tgtEl>
                        <p:sldTgt/>
                      </p:tgtEl>
                    </p:cond>
                  </p:endCondLst>
                </p:cTn>
                <p:tgtEl>
                  <p:spTgt spid="25"/>
                </p:tgtEl>
              </p:cMediaNode>
            </p:audio>
            <p:audio>
              <p:cMediaNode vol="100000" numSld="999" showWhenStopped="0">
                <p:cTn id="61" fill="hold" display="0">
                  <p:stCondLst>
                    <p:cond delay="indefinite"/>
                  </p:stCondLst>
                  <p:endCondLst>
                    <p:cond evt="onStopAudio" delay="0">
                      <p:tgtEl>
                        <p:sldTgt/>
                      </p:tgtEl>
                    </p:cond>
                  </p:endCondLst>
                </p:cTn>
                <p:tgtEl>
                  <p:spTgt spid="27"/>
                </p:tgtEl>
              </p:cMediaNode>
            </p:audio>
            <p:audio>
              <p:cMediaNode vol="100000" numSld="999" showWhenStopped="0">
                <p:cTn id="62" fill="hold" display="0">
                  <p:stCondLst>
                    <p:cond delay="indefinite"/>
                  </p:stCondLst>
                  <p:endCondLst>
                    <p:cond evt="onStopAudio" delay="0">
                      <p:tgtEl>
                        <p:sldTgt/>
                      </p:tgtEl>
                    </p:cond>
                  </p:endCondLst>
                </p:cTn>
                <p:tgtEl>
                  <p:spTgt spid="28"/>
                </p:tgtEl>
              </p:cMediaNode>
            </p:audio>
            <p:audio>
              <p:cMediaNode vol="100000" numSld="999" showWhenStopped="0">
                <p:cTn id="63" fill="hold" display="0">
                  <p:stCondLst>
                    <p:cond delay="indefinite"/>
                  </p:stCondLst>
                  <p:endCondLst>
                    <p:cond evt="onStopAudio" delay="0">
                      <p:tgtEl>
                        <p:sldTgt/>
                      </p:tgtEl>
                    </p:cond>
                  </p:endCondLst>
                </p:cTn>
                <p:tgtEl>
                  <p:spTgt spid="29"/>
                </p:tgtEl>
              </p:cMediaNode>
            </p:audio>
            <p:audio>
              <p:cMediaNode vol="100000" numSld="999" showWhenStopped="0">
                <p:cTn id="64" fill="hold" display="0">
                  <p:stCondLst>
                    <p:cond delay="indefinite"/>
                  </p:stCondLst>
                  <p:endCondLst>
                    <p:cond evt="onStopAudio" delay="0">
                      <p:tgtEl>
                        <p:sldTgt/>
                      </p:tgtEl>
                    </p:cond>
                  </p:endCondLst>
                </p:cTn>
                <p:tgtEl>
                  <p:spTgt spid="30"/>
                </p:tgtEl>
              </p:cMediaNode>
            </p:audio>
            <p:audio>
              <p:cMediaNode vol="100000" numSld="999" showWhenStopped="0">
                <p:cTn id="65" fill="hold" display="0">
                  <p:stCondLst>
                    <p:cond delay="indefinite"/>
                  </p:stCondLst>
                  <p:endCondLst>
                    <p:cond evt="onStopAudio" delay="0">
                      <p:tgtEl>
                        <p:sldTgt/>
                      </p:tgtEl>
                    </p:cond>
                  </p:endCondLst>
                </p:cTn>
                <p:tgtEl>
                  <p:spTgt spid="31"/>
                </p:tgtEl>
              </p:cMediaNode>
            </p:audio>
            <p:audio>
              <p:cMediaNode vol="100000" numSld="999" showWhenStopped="0">
                <p:cTn id="66" fill="hold" display="0">
                  <p:stCondLst>
                    <p:cond delay="indefinite"/>
                  </p:stCondLst>
                  <p:endCondLst>
                    <p:cond evt="onStopAudio" delay="0">
                      <p:tgtEl>
                        <p:sldTgt/>
                      </p:tgtEl>
                    </p:cond>
                  </p:endCondLst>
                </p:cTn>
                <p:tgtEl>
                  <p:spTgt spid="3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99180" y="232012"/>
            <a:ext cx="8977865" cy="5861713"/>
            <a:chOff x="771337" y="232012"/>
            <a:chExt cx="9300237" cy="662598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337" y="232012"/>
              <a:ext cx="5424510" cy="6625988"/>
            </a:xfrm>
            <a:prstGeom prst="rect">
              <a:avLst/>
            </a:prstGeom>
          </p:spPr>
        </p:pic>
        <p:sp>
          <p:nvSpPr>
            <p:cNvPr id="4" name="Rounded Rectangular Callout 3"/>
            <p:cNvSpPr/>
            <p:nvPr/>
          </p:nvSpPr>
          <p:spPr>
            <a:xfrm>
              <a:off x="2265528" y="4626589"/>
              <a:ext cx="7806046" cy="2231411"/>
            </a:xfrm>
            <a:prstGeom prst="wedgeRoundRectCallout">
              <a:avLst>
                <a:gd name="adj1" fmla="val -33045"/>
                <a:gd name="adj2" fmla="val -7778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BH" sz="4400" b="1" dirty="0"/>
                <a:t>ولنسمي الآن بعض الملابس الرجالية الشعبية.</a:t>
              </a:r>
            </a:p>
          </p:txBody>
        </p:sp>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1011" y="232012"/>
            <a:ext cx="5282539" cy="334658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63877" y="143077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60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1" presetClass="mediacall" presetSubtype="0" fill="hold" nodeType="withEffect">
                                  <p:stCondLst>
                                    <p:cond delay="0"/>
                                  </p:stCondLst>
                                  <p:childTnLst>
                                    <p:cmd type="call" cmd="playFrom(0.0)">
                                      <p:cBhvr>
                                        <p:cTn id="13"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4" fill="hold" display="0">
                  <p:stCondLst>
                    <p:cond delay="indefinite"/>
                  </p:stCondLst>
                  <p:endCondLst>
                    <p:cond evt="onStopAudio" delay="0">
                      <p:tgtEl>
                        <p:sldTgt/>
                      </p:tgtEl>
                    </p:cond>
                  </p:endCondLst>
                </p:cTn>
                <p:tgtEl>
                  <p:spTgt spid="7"/>
                </p:tgtEl>
              </p:cMediaNode>
            </p:audio>
            <p:audio>
              <p:cMediaNode vol="100000" numSld="999"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TMPLT.potx</Template>
  <TotalTime>227</TotalTime>
  <Words>401</Words>
  <Application>Microsoft Office PowerPoint</Application>
  <PresentationFormat>Widescreen</PresentationFormat>
  <Paragraphs>75</Paragraphs>
  <Slides>24</Slides>
  <Notes>0</Notes>
  <HiddenSlides>0</HiddenSlides>
  <MMClips>51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Al-Mateen</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Maryam Khaled Mohamed Ebrahim Busaad</dc:creator>
  <cp:lastModifiedBy>philadelphia</cp:lastModifiedBy>
  <cp:revision>23</cp:revision>
  <dcterms:created xsi:type="dcterms:W3CDTF">2020-03-04T10:47:58Z</dcterms:created>
  <dcterms:modified xsi:type="dcterms:W3CDTF">2021-12-12T16:11:31Z</dcterms:modified>
</cp:coreProperties>
</file>