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4" r:id="rId2"/>
    <p:sldId id="303" r:id="rId3"/>
    <p:sldId id="263" r:id="rId4"/>
    <p:sldId id="291" r:id="rId5"/>
    <p:sldId id="302" r:id="rId6"/>
    <p:sldId id="293" r:id="rId7"/>
    <p:sldId id="294" r:id="rId8"/>
    <p:sldId id="299" r:id="rId9"/>
    <p:sldId id="30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802D1-6B05-420F-A5BD-BE91A156B89C}" type="datetimeFigureOut">
              <a:rPr lang="en-US" smtClean="0"/>
              <a:t>12/12/2021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05C24-BBDA-40DD-BC41-8195AE82EBE2}" type="slidenum">
              <a:rPr lang="en-US" smtClean="0"/>
              <a:t>‹#›</a:t>
            </a:fld>
            <a:endParaRPr lang="en-US"/>
          </a:p>
        </p:txBody>
      </p:sp>
    </p:spTree>
    <p:extLst>
      <p:ext uri="{BB962C8B-B14F-4D97-AF65-F5344CB8AC3E}">
        <p14:creationId xmlns:p14="http://schemas.microsoft.com/office/powerpoint/2010/main" val="1898932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1154143" y="2660072"/>
            <a:ext cx="9541279" cy="2064328"/>
          </a:xfrm>
          <a:prstGeom prst="roundRect">
            <a:avLst/>
          </a:prstGeom>
          <a:solidFill>
            <a:schemeClr val="accent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800" b="1" dirty="0">
                <a:solidFill>
                  <a:schemeClr val="accent1">
                    <a:lumMod val="50000"/>
                  </a:schemeClr>
                </a:solidFill>
                <a:latin typeface="Al-Mateen" pitchFamily="18" charset="-78"/>
                <a:cs typeface="Al-Mateen" pitchFamily="18" charset="-78"/>
              </a:rPr>
              <a:t>اليوم الوطني البحريني</a:t>
            </a:r>
            <a:endParaRPr lang="en-US" sz="8000" dirty="0">
              <a:solidFill>
                <a:schemeClr val="accent1">
                  <a:lumMod val="50000"/>
                </a:schemeClr>
              </a:solidFill>
              <a:latin typeface="Al-Mateen" pitchFamily="18" charset="-78"/>
              <a:cs typeface="Al-Mateen" pitchFamily="18" charset="-78"/>
            </a:endParaRPr>
          </a:p>
        </p:txBody>
      </p:sp>
    </p:spTree>
    <p:extLst>
      <p:ext uri="{BB962C8B-B14F-4D97-AF65-F5344CB8AC3E}">
        <p14:creationId xmlns:p14="http://schemas.microsoft.com/office/powerpoint/2010/main" val="42172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53F50A-7B6B-445D-B78B-8BF6ECE205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8500" y="1233055"/>
            <a:ext cx="5715000" cy="4196989"/>
          </a:xfrm>
        </p:spPr>
      </p:pic>
    </p:spTree>
    <p:extLst>
      <p:ext uri="{BB962C8B-B14F-4D97-AF65-F5344CB8AC3E}">
        <p14:creationId xmlns:p14="http://schemas.microsoft.com/office/powerpoint/2010/main" val="3792331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570329" y="5655944"/>
            <a:ext cx="6096000" cy="464871"/>
          </a:xfrm>
          <a:prstGeom prst="rect">
            <a:avLst/>
          </a:prstGeom>
        </p:spPr>
        <p:txBody>
          <a:bodyPr>
            <a:spAutoFit/>
          </a:bodyPr>
          <a:lstStyle/>
          <a:p>
            <a:pPr algn="ctr">
              <a:lnSpc>
                <a:spcPct val="150000"/>
              </a:lnSpc>
            </a:pPr>
            <a:endParaRPr lang="en-US" b="1" dirty="0"/>
          </a:p>
        </p:txBody>
      </p:sp>
      <p:sp>
        <p:nvSpPr>
          <p:cNvPr id="3" name="Rounded Rectangular Callout 2"/>
          <p:cNvSpPr/>
          <p:nvPr/>
        </p:nvSpPr>
        <p:spPr>
          <a:xfrm>
            <a:off x="4393951" y="1924334"/>
            <a:ext cx="7152835" cy="3192648"/>
          </a:xfrm>
          <a:prstGeom prst="wedgeRoundRectCallout">
            <a:avLst>
              <a:gd name="adj1" fmla="val -66430"/>
              <a:gd name="adj2" fmla="val 11783"/>
              <a:gd name="adj3" fmla="val 16667"/>
            </a:avLst>
          </a:prstGeom>
          <a:solidFill>
            <a:schemeClr val="bg1"/>
          </a:solidFill>
          <a:ln>
            <a:solidFill>
              <a:srgbClr val="4E6E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BH" sz="3200" b="1" dirty="0">
                <a:solidFill>
                  <a:schemeClr val="tx1"/>
                </a:solidFill>
              </a:rPr>
              <a:t>السلام عليكم .. مرحبًا  بكم .. سوف نتعلم  اليوم </a:t>
            </a:r>
            <a:r>
              <a:rPr lang="ar-SA" sz="3200" b="1" dirty="0">
                <a:solidFill>
                  <a:schemeClr val="tx1"/>
                </a:solidFill>
              </a:rPr>
              <a:t>عن اليوم الوطني البحريني من حيث موعده وتاريخه وفعالياته</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610436"/>
            <a:ext cx="3916908" cy="4606640"/>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58910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ular Callout 16"/>
          <p:cNvSpPr/>
          <p:nvPr/>
        </p:nvSpPr>
        <p:spPr>
          <a:xfrm>
            <a:off x="711200" y="138545"/>
            <a:ext cx="11480800" cy="4866027"/>
          </a:xfrm>
          <a:prstGeom prst="wedgeRoundRectCallout">
            <a:avLst>
              <a:gd name="adj1" fmla="val 28215"/>
              <a:gd name="adj2" fmla="val 8268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sz="3600" b="0" i="0" dirty="0">
                <a:solidFill>
                  <a:srgbClr val="333333"/>
                </a:solidFill>
                <a:effectLst/>
                <a:latin typeface="DroidArabicKufi-Regular"/>
              </a:rPr>
              <a:t>تحتفل دولة البحرين باليوم الوطني للبلاد في كل عام للاحتفال بعيد استقلال المملكة البحرينية عن القوات الإنجليزية التي رحت في بدايات الستينيات من القرن الماضي، وتحديدًا في عام 1960 ميلادي</a:t>
            </a:r>
          </a:p>
          <a:p>
            <a:pPr algn="justLow" rtl="1"/>
            <a:endParaRPr lang="ar-BH" sz="3400" b="1" dirty="0">
              <a:solidFill>
                <a:schemeClr val="tx1"/>
              </a:solidFill>
            </a:endParaRPr>
          </a:p>
        </p:txBody>
      </p:sp>
    </p:spTree>
    <p:extLst>
      <p:ext uri="{BB962C8B-B14F-4D97-AF65-F5344CB8AC3E}">
        <p14:creationId xmlns:p14="http://schemas.microsoft.com/office/powerpoint/2010/main" val="373196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D0F69A-5995-47B5-BEF7-412800CDFBB4}"/>
              </a:ext>
            </a:extLst>
          </p:cNvPr>
          <p:cNvSpPr>
            <a:spLocks noGrp="1"/>
          </p:cNvSpPr>
          <p:nvPr>
            <p:ph idx="1"/>
          </p:nvPr>
        </p:nvSpPr>
        <p:spPr>
          <a:xfrm>
            <a:off x="838200" y="1122218"/>
            <a:ext cx="10515600" cy="5054745"/>
          </a:xfrm>
        </p:spPr>
        <p:txBody>
          <a:bodyPr>
            <a:normAutofit/>
          </a:bodyPr>
          <a:lstStyle/>
          <a:p>
            <a:pPr marL="0" indent="0" algn="r" rtl="1">
              <a:buNone/>
            </a:pPr>
            <a:r>
              <a:rPr lang="ar-SA" sz="4000" b="0" i="0" dirty="0">
                <a:solidFill>
                  <a:srgbClr val="333333"/>
                </a:solidFill>
                <a:effectLst/>
                <a:latin typeface="DroidArabicKufi-Regular"/>
              </a:rPr>
              <a:t>قد تم الإعلان عن استقلال البلاد في الخامس عشر من أغسطس لعام 1971 ميلادي، وذلك من خلال توقيع معاهدة الصداقة التي جمعت بين البلدين والتي أنهت كافة الاتفاقات التي كانت موقعة بين البلدين في السابق، وعلى الرغم من أن الخامس عشر من أغسطس هو الموعد الرسمي والفعلي الذي استقلت فيه دولة البحرين عن المملكة المتحدة إلا أن الاحتفال باليوم الوطني للبلاد قد تم تغييره ليوم آخر هو يوم جلوس الحاكم عيسى بن سلمان آل خليفة على كرسي حكم البلاد</a:t>
            </a:r>
            <a:endParaRPr lang="en-US" sz="4000" dirty="0"/>
          </a:p>
        </p:txBody>
      </p:sp>
    </p:spTree>
    <p:extLst>
      <p:ext uri="{BB962C8B-B14F-4D97-AF65-F5344CB8AC3E}">
        <p14:creationId xmlns:p14="http://schemas.microsoft.com/office/powerpoint/2010/main" val="147500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96159" y="232012"/>
            <a:ext cx="9184470" cy="6086901"/>
            <a:chOff x="771337" y="232012"/>
            <a:chExt cx="9300237" cy="6625988"/>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337" y="232012"/>
              <a:ext cx="5424510" cy="6625988"/>
            </a:xfrm>
            <a:prstGeom prst="rect">
              <a:avLst/>
            </a:prstGeom>
          </p:spPr>
        </p:pic>
        <p:sp>
          <p:nvSpPr>
            <p:cNvPr id="4" name="Rounded Rectangular Callout 3"/>
            <p:cNvSpPr/>
            <p:nvPr/>
          </p:nvSpPr>
          <p:spPr>
            <a:xfrm>
              <a:off x="2265528" y="4626589"/>
              <a:ext cx="7806046" cy="2231411"/>
            </a:xfrm>
            <a:prstGeom prst="wedgeRoundRectCallout">
              <a:avLst>
                <a:gd name="adj1" fmla="val -33045"/>
                <a:gd name="adj2" fmla="val -7778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BH" sz="4400" b="1" dirty="0">
                  <a:cs typeface="+mj-cs"/>
                </a:rPr>
                <a:t>أصدقائي</a:t>
              </a:r>
              <a:r>
                <a:rPr lang="ar-SA" sz="4400" b="1" dirty="0">
                  <a:cs typeface="+mj-cs"/>
                </a:rPr>
                <a:t> دعونا نُجيب عن هذا التساؤل:</a:t>
              </a:r>
              <a:endParaRPr lang="ar-BH" sz="4400" b="1" dirty="0">
                <a:cs typeface="+mj-cs"/>
              </a:endParaRPr>
            </a:p>
            <a:p>
              <a:pPr algn="ctr"/>
              <a:r>
                <a:rPr lang="ar-BH" sz="4400" b="1" dirty="0">
                  <a:cs typeface="+mj-cs"/>
                </a:rPr>
                <a:t>هيا لنسمي بعض </a:t>
              </a:r>
              <a:r>
                <a:rPr lang="ar-SA" sz="4400" b="1" dirty="0">
                  <a:cs typeface="+mj-cs"/>
                </a:rPr>
                <a:t>الفعاليات الخاصّة باليوم الوطني البحريني؟</a:t>
              </a:r>
              <a:endParaRPr lang="ar-BH" sz="4400" b="1" dirty="0">
                <a:cs typeface="+mj-cs"/>
              </a:endParaRPr>
            </a:p>
          </p:txBody>
        </p:sp>
      </p:grpSp>
    </p:spTree>
    <p:extLst>
      <p:ext uri="{BB962C8B-B14F-4D97-AF65-F5344CB8AC3E}">
        <p14:creationId xmlns:p14="http://schemas.microsoft.com/office/powerpoint/2010/main" val="48658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78579" y="609600"/>
            <a:ext cx="11480800" cy="5597235"/>
          </a:xfrm>
          <a:prstGeom prst="wedgeRoundRectCallout">
            <a:avLst>
              <a:gd name="adj1" fmla="val 37278"/>
              <a:gd name="adj2" fmla="val 6420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buFont typeface="Arial" panose="020B0604020202020204" pitchFamily="34" charset="0"/>
              <a:buChar char="•"/>
            </a:pPr>
            <a:r>
              <a:rPr lang="ar-SA" sz="3200" b="0" i="0" dirty="0">
                <a:solidFill>
                  <a:srgbClr val="333333"/>
                </a:solidFill>
                <a:effectLst/>
                <a:latin typeface="DroidArabicKufi-Regular"/>
              </a:rPr>
              <a:t>عروض الألعاب النارية.</a:t>
            </a:r>
          </a:p>
          <a:p>
            <a:pPr algn="r" rtl="1">
              <a:buFont typeface="Arial" panose="020B0604020202020204" pitchFamily="34" charset="0"/>
              <a:buChar char="•"/>
            </a:pPr>
            <a:r>
              <a:rPr lang="ar-SA" sz="3200" b="0" i="0" dirty="0">
                <a:solidFill>
                  <a:srgbClr val="333333"/>
                </a:solidFill>
                <a:effectLst/>
                <a:latin typeface="DroidArabicKufi-Regular"/>
              </a:rPr>
              <a:t>العروض المسرحية.</a:t>
            </a:r>
          </a:p>
          <a:p>
            <a:pPr algn="r" rtl="1">
              <a:buFont typeface="Arial" panose="020B0604020202020204" pitchFamily="34" charset="0"/>
              <a:buChar char="•"/>
            </a:pPr>
            <a:r>
              <a:rPr lang="ar-SA" sz="3200" b="0" i="0" dirty="0">
                <a:solidFill>
                  <a:srgbClr val="333333"/>
                </a:solidFill>
                <a:effectLst/>
                <a:latin typeface="DroidArabicKufi-Regular"/>
              </a:rPr>
              <a:t>الحفلات الغنائية.</a:t>
            </a:r>
          </a:p>
          <a:p>
            <a:pPr algn="r" rtl="1">
              <a:buFont typeface="Arial" panose="020B0604020202020204" pitchFamily="34" charset="0"/>
              <a:buChar char="•"/>
            </a:pPr>
            <a:r>
              <a:rPr lang="ar-SA" sz="3200" b="0" i="0" dirty="0">
                <a:solidFill>
                  <a:srgbClr val="333333"/>
                </a:solidFill>
                <a:effectLst/>
                <a:latin typeface="DroidArabicKufi-Regular"/>
              </a:rPr>
              <a:t>المسابقات الترفيخية.</a:t>
            </a:r>
          </a:p>
          <a:p>
            <a:pPr algn="r" rtl="1">
              <a:buFont typeface="Arial" panose="020B0604020202020204" pitchFamily="34" charset="0"/>
              <a:buChar char="•"/>
            </a:pPr>
            <a:r>
              <a:rPr lang="ar-SA" sz="3200" b="0" i="0" dirty="0">
                <a:solidFill>
                  <a:srgbClr val="333333"/>
                </a:solidFill>
                <a:effectLst/>
                <a:latin typeface="DroidArabicKufi-Regular"/>
              </a:rPr>
              <a:t>الألعاب النارية.</a:t>
            </a:r>
          </a:p>
          <a:p>
            <a:pPr algn="r" rtl="1">
              <a:buFont typeface="Arial" panose="020B0604020202020204" pitchFamily="34" charset="0"/>
              <a:buChar char="•"/>
            </a:pPr>
            <a:r>
              <a:rPr lang="ar-SA" sz="3200" b="0" i="0" dirty="0">
                <a:solidFill>
                  <a:srgbClr val="333333"/>
                </a:solidFill>
                <a:effectLst/>
                <a:latin typeface="DroidArabicKufi-Regular"/>
              </a:rPr>
              <a:t>العروض الجوية.</a:t>
            </a:r>
          </a:p>
          <a:p>
            <a:pPr algn="r" rtl="1">
              <a:buFont typeface="Arial" panose="020B0604020202020204" pitchFamily="34" charset="0"/>
              <a:buChar char="•"/>
            </a:pPr>
            <a:r>
              <a:rPr lang="ar-SA" sz="3200" b="0" i="0" dirty="0">
                <a:solidFill>
                  <a:srgbClr val="333333"/>
                </a:solidFill>
                <a:effectLst/>
                <a:latin typeface="DroidArabicKufi-Regular"/>
              </a:rPr>
              <a:t>الاستعراضات الشعبية.</a:t>
            </a:r>
          </a:p>
          <a:p>
            <a:pPr algn="r" rtl="1">
              <a:buFont typeface="Arial" panose="020B0604020202020204" pitchFamily="34" charset="0"/>
              <a:buChar char="•"/>
            </a:pPr>
            <a:r>
              <a:rPr lang="ar-SA" sz="3200" b="0" i="0" dirty="0">
                <a:solidFill>
                  <a:srgbClr val="333333"/>
                </a:solidFill>
                <a:effectLst/>
                <a:latin typeface="DroidArabicKufi-Regular"/>
              </a:rPr>
              <a:t>الاحتفالات التراثية والشعبية</a:t>
            </a:r>
          </a:p>
        </p:txBody>
      </p:sp>
    </p:spTree>
    <p:extLst>
      <p:ext uri="{BB962C8B-B14F-4D97-AF65-F5344CB8AC3E}">
        <p14:creationId xmlns:p14="http://schemas.microsoft.com/office/powerpoint/2010/main" val="1083880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1" b="3270"/>
          <a:stretch/>
        </p:blipFill>
        <p:spPr>
          <a:xfrm>
            <a:off x="7224645" y="369277"/>
            <a:ext cx="4967355" cy="5916304"/>
          </a:xfrm>
          <a:prstGeom prst="rect">
            <a:avLst/>
          </a:prstGeom>
        </p:spPr>
      </p:pic>
      <p:sp>
        <p:nvSpPr>
          <p:cNvPr id="21" name="Rounded Rectangular Callout 20"/>
          <p:cNvSpPr/>
          <p:nvPr/>
        </p:nvSpPr>
        <p:spPr>
          <a:xfrm>
            <a:off x="729959" y="914400"/>
            <a:ext cx="6704358" cy="3228109"/>
          </a:xfrm>
          <a:prstGeom prst="wedgeRoundRectCallout">
            <a:avLst>
              <a:gd name="adj1" fmla="val 67699"/>
              <a:gd name="adj2" fmla="val -548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4000" b="1" i="0" dirty="0">
                <a:solidFill>
                  <a:srgbClr val="333333"/>
                </a:solidFill>
                <a:effectLst/>
                <a:latin typeface="DroidArabicKufi-Regular"/>
              </a:rPr>
              <a:t>عبارات عن اليوم الوطني البحريني</a:t>
            </a:r>
          </a:p>
          <a:p>
            <a:br>
              <a:rPr lang="ar-SA" sz="4400" dirty="0"/>
            </a:br>
            <a:endParaRPr lang="ar-BH" sz="4400" b="1" dirty="0">
              <a:solidFill>
                <a:schemeClr val="tx1"/>
              </a:solidFill>
              <a:cs typeface="+mj-cs"/>
            </a:endParaRPr>
          </a:p>
        </p:txBody>
      </p:sp>
    </p:spTree>
    <p:extLst>
      <p:ext uri="{BB962C8B-B14F-4D97-AF65-F5344CB8AC3E}">
        <p14:creationId xmlns:p14="http://schemas.microsoft.com/office/powerpoint/2010/main" val="130325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1" b="3270"/>
          <a:stretch/>
        </p:blipFill>
        <p:spPr>
          <a:xfrm flipH="1">
            <a:off x="-158263" y="346313"/>
            <a:ext cx="4132385" cy="5916304"/>
          </a:xfrm>
          <a:prstGeom prst="rect">
            <a:avLst/>
          </a:prstGeom>
        </p:spPr>
      </p:pic>
      <p:sp>
        <p:nvSpPr>
          <p:cNvPr id="21" name="Rounded Rectangular Callout 20"/>
          <p:cNvSpPr/>
          <p:nvPr/>
        </p:nvSpPr>
        <p:spPr>
          <a:xfrm>
            <a:off x="3651172" y="235527"/>
            <a:ext cx="6704358" cy="5735781"/>
          </a:xfrm>
          <a:prstGeom prst="wedgeRoundRectCallout">
            <a:avLst>
              <a:gd name="adj1" fmla="val -71539"/>
              <a:gd name="adj2" fmla="val 1679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BH" sz="3600" b="1" dirty="0">
                <a:solidFill>
                  <a:schemeClr val="tx1"/>
                </a:solidFill>
                <a:cs typeface="+mj-cs"/>
              </a:rPr>
              <a:t>يا بلدي الجميلة يا أحلى الأوطان، كل عام وأنت الأجمل في كل الأزمان، أحب فوق ما يتصور ويستطيع الوصف الكلام.</a:t>
            </a:r>
          </a:p>
          <a:p>
            <a:pPr algn="justLow" rtl="1"/>
            <a:r>
              <a:rPr lang="ar-BH" sz="3600" b="1" dirty="0">
                <a:solidFill>
                  <a:schemeClr val="tx1"/>
                </a:solidFill>
                <a:cs typeface="+mj-cs"/>
              </a:rPr>
              <a:t>وطني العزيز كم أحبك وأتمنى لو أفديك بروحي، حفظك الله من كل مكروه وسوء.</a:t>
            </a:r>
          </a:p>
          <a:p>
            <a:pPr algn="justLow" rtl="1"/>
            <a:r>
              <a:rPr lang="ar-BH" sz="3600" b="1" dirty="0">
                <a:solidFill>
                  <a:schemeClr val="tx1"/>
                </a:solidFill>
                <a:cs typeface="+mj-cs"/>
              </a:rPr>
              <a:t>على هذه الأرض نشأت وتربيت وتعلّمت أن حب الوطن من الإيمان، كل عام ووطننا الغالي بكل خير وأمن وسلام.</a:t>
            </a:r>
          </a:p>
        </p:txBody>
      </p:sp>
    </p:spTree>
    <p:extLst>
      <p:ext uri="{BB962C8B-B14F-4D97-AF65-F5344CB8AC3E}">
        <p14:creationId xmlns:p14="http://schemas.microsoft.com/office/powerpoint/2010/main" val="3509321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243</TotalTime>
  <Words>240</Words>
  <Application>Microsoft Office PowerPoint</Application>
  <PresentationFormat>Widescreen</PresentationFormat>
  <Paragraphs>19</Paragraphs>
  <Slides>9</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Al-Mateen</vt:lpstr>
      <vt:lpstr>Arial</vt:lpstr>
      <vt:lpstr>Calibri</vt:lpstr>
      <vt:lpstr>Calibri Light</vt:lpstr>
      <vt:lpstr>DroidArabicKufi-Regular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philadelphia</cp:lastModifiedBy>
  <cp:revision>24</cp:revision>
  <dcterms:created xsi:type="dcterms:W3CDTF">2020-03-04T10:47:58Z</dcterms:created>
  <dcterms:modified xsi:type="dcterms:W3CDTF">2021-12-12T16:27:23Z</dcterms:modified>
</cp:coreProperties>
</file>