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377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8" r:id="rId28"/>
    <p:sldId id="289" r:id="rId29"/>
    <p:sldId id="290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1" r:id="rId39"/>
    <p:sldId id="302" r:id="rId40"/>
    <p:sldId id="305" r:id="rId41"/>
    <p:sldId id="306" r:id="rId42"/>
    <p:sldId id="308" r:id="rId43"/>
    <p:sldId id="310" r:id="rId44"/>
    <p:sldId id="269" r:id="rId4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BE2F-BBE4-4A04-92D8-0E4E86826BD8}" type="datetimeFigureOut">
              <a:rPr lang="ar-SA" smtClean="0"/>
              <a:pPr/>
              <a:t>07/05/39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E316-C6EC-4C1E-B729-568296C53E5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BE2F-BBE4-4A04-92D8-0E4E86826BD8}" type="datetimeFigureOut">
              <a:rPr lang="ar-SA" smtClean="0"/>
              <a:pPr/>
              <a:t>07/05/39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E316-C6EC-4C1E-B729-568296C53E5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BE2F-BBE4-4A04-92D8-0E4E86826BD8}" type="datetimeFigureOut">
              <a:rPr lang="ar-SA" smtClean="0"/>
              <a:pPr/>
              <a:t>07/05/39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E316-C6EC-4C1E-B729-568296C53E5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BE2F-BBE4-4A04-92D8-0E4E86826BD8}" type="datetimeFigureOut">
              <a:rPr lang="ar-SA" smtClean="0"/>
              <a:pPr/>
              <a:t>07/05/39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E316-C6EC-4C1E-B729-568296C53E5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BE2F-BBE4-4A04-92D8-0E4E86826BD8}" type="datetimeFigureOut">
              <a:rPr lang="ar-SA" smtClean="0"/>
              <a:pPr/>
              <a:t>07/05/39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E316-C6EC-4C1E-B729-568296C53E5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BE2F-BBE4-4A04-92D8-0E4E86826BD8}" type="datetimeFigureOut">
              <a:rPr lang="ar-SA" smtClean="0"/>
              <a:pPr/>
              <a:t>07/05/39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E316-C6EC-4C1E-B729-568296C53E5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BE2F-BBE4-4A04-92D8-0E4E86826BD8}" type="datetimeFigureOut">
              <a:rPr lang="ar-SA" smtClean="0"/>
              <a:pPr/>
              <a:t>07/05/39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E316-C6EC-4C1E-B729-568296C53E5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BE2F-BBE4-4A04-92D8-0E4E86826BD8}" type="datetimeFigureOut">
              <a:rPr lang="ar-SA" smtClean="0"/>
              <a:pPr/>
              <a:t>07/05/39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E316-C6EC-4C1E-B729-568296C53E5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BE2F-BBE4-4A04-92D8-0E4E86826BD8}" type="datetimeFigureOut">
              <a:rPr lang="ar-SA" smtClean="0"/>
              <a:pPr/>
              <a:t>07/05/39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E316-C6EC-4C1E-B729-568296C53E5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BE2F-BBE4-4A04-92D8-0E4E86826BD8}" type="datetimeFigureOut">
              <a:rPr lang="ar-SA" smtClean="0"/>
              <a:pPr/>
              <a:t>07/05/39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E316-C6EC-4C1E-B729-568296C53E5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BE2F-BBE4-4A04-92D8-0E4E86826BD8}" type="datetimeFigureOut">
              <a:rPr lang="ar-SA" smtClean="0"/>
              <a:pPr/>
              <a:t>07/05/39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E316-C6EC-4C1E-B729-568296C53E5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5BE2F-BBE4-4A04-92D8-0E4E86826BD8}" type="datetimeFigureOut">
              <a:rPr lang="ar-SA" smtClean="0"/>
              <a:pPr/>
              <a:t>07/05/39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BE316-C6EC-4C1E-B729-568296C53E5C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خلفيات-ساده-blank-wallpapers-8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solidFill>
            <a:srgbClr val="31859C">
              <a:alpha val="85098"/>
            </a:srgbClr>
          </a:solidFill>
          <a:ln>
            <a:solidFill>
              <a:srgbClr val="FFC0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rtDeco"/>
          </a:sp3d>
        </p:spPr>
        <p:txBody>
          <a:bodyPr>
            <a:normAutofit/>
          </a:bodyPr>
          <a:lstStyle/>
          <a:p>
            <a:r>
              <a:rPr lang="ar-SA" sz="5400" b="1" dirty="0" smtClean="0">
                <a:latin typeface="Andalus" pitchFamily="18" charset="-78"/>
                <a:cs typeface="Andalus" pitchFamily="18" charset="-78"/>
              </a:rPr>
              <a:t>أسئــلة قــــدرات</a:t>
            </a:r>
            <a:endParaRPr lang="ar-SA" sz="54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67136"/>
          </a:xfr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 lnSpcReduction="10000"/>
          </a:bodyPr>
          <a:lstStyle/>
          <a:p>
            <a:r>
              <a:rPr lang="ar-SA" sz="4800" b="1" smtClean="0">
                <a:solidFill>
                  <a:schemeClr val="tx2">
                    <a:lumMod val="50000"/>
                  </a:schemeClr>
                </a:solidFill>
                <a:cs typeface="Akhbar MT" pitchFamily="2" charset="-78"/>
              </a:rPr>
              <a:t>الجزء </a:t>
            </a:r>
            <a:r>
              <a:rPr lang="ar-SA" sz="4800" b="1" dirty="0" smtClean="0">
                <a:solidFill>
                  <a:schemeClr val="tx2">
                    <a:lumMod val="50000"/>
                  </a:schemeClr>
                </a:solidFill>
                <a:cs typeface="Akhbar MT" pitchFamily="2" charset="-78"/>
              </a:rPr>
              <a:t>اللفظي</a:t>
            </a:r>
          </a:p>
          <a:p>
            <a:r>
              <a:rPr lang="ar-SA" sz="4800" b="1" dirty="0" smtClean="0">
                <a:solidFill>
                  <a:schemeClr val="tx2">
                    <a:lumMod val="50000"/>
                  </a:schemeClr>
                </a:solidFill>
                <a:cs typeface="Akhbar MT" pitchFamily="2" charset="-78"/>
              </a:rPr>
              <a:t>جمع </a:t>
            </a:r>
            <a:r>
              <a:rPr lang="ar-SA" sz="4800" b="1" dirty="0" err="1" smtClean="0">
                <a:solidFill>
                  <a:schemeClr val="tx2">
                    <a:lumMod val="50000"/>
                  </a:schemeClr>
                </a:solidFill>
                <a:cs typeface="Akhbar MT" pitchFamily="2" charset="-78"/>
              </a:rPr>
              <a:t>واخراج</a:t>
            </a:r>
            <a:r>
              <a:rPr lang="ar-SA" sz="4800" b="1" dirty="0" smtClean="0">
                <a:solidFill>
                  <a:schemeClr val="tx2">
                    <a:lumMod val="50000"/>
                  </a:schemeClr>
                </a:solidFill>
                <a:cs typeface="Akhbar MT" pitchFamily="2" charset="-78"/>
              </a:rPr>
              <a:t>/ خالد مخلد العنزي </a:t>
            </a:r>
          </a:p>
          <a:p>
            <a:r>
              <a:rPr lang="ar-SA" sz="4800" b="1" dirty="0" smtClean="0">
                <a:solidFill>
                  <a:schemeClr val="tx2">
                    <a:lumMod val="50000"/>
                  </a:schemeClr>
                </a:solidFill>
                <a:cs typeface="Akhbar MT" pitchFamily="2" charset="-78"/>
              </a:rPr>
              <a:t>رئيس قسم الاختبارات و القبول</a:t>
            </a:r>
            <a:endParaRPr lang="ar-SA" sz="4800" b="1" dirty="0">
              <a:solidFill>
                <a:schemeClr val="tx2">
                  <a:lumMod val="50000"/>
                </a:schemeClr>
              </a:solidFill>
              <a:cs typeface="Akhbar MT" pitchFamily="2" charset="-78"/>
            </a:endParaRPr>
          </a:p>
        </p:txBody>
      </p:sp>
      <p:grpSp>
        <p:nvGrpSpPr>
          <p:cNvPr id="5" name="Group 11"/>
          <p:cNvGrpSpPr>
            <a:grpSpLocks noChangeAspect="1"/>
          </p:cNvGrpSpPr>
          <p:nvPr/>
        </p:nvGrpSpPr>
        <p:grpSpPr bwMode="auto">
          <a:xfrm>
            <a:off x="6704372" y="188640"/>
            <a:ext cx="2613566" cy="1987550"/>
            <a:chOff x="7283" y="193"/>
            <a:chExt cx="4518" cy="3129"/>
          </a:xfrm>
        </p:grpSpPr>
        <p:sp>
          <p:nvSpPr>
            <p:cNvPr id="111636" name="AutoShape 20"/>
            <p:cNvSpPr>
              <a:spLocks noChangeAspect="1" noChangeArrowheads="1"/>
            </p:cNvSpPr>
            <p:nvPr/>
          </p:nvSpPr>
          <p:spPr bwMode="auto">
            <a:xfrm>
              <a:off x="8014" y="193"/>
              <a:ext cx="3120" cy="312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111635" name="Rectangle 19"/>
            <p:cNvSpPr>
              <a:spLocks noChangeArrowheads="1"/>
            </p:cNvSpPr>
            <p:nvPr/>
          </p:nvSpPr>
          <p:spPr bwMode="auto">
            <a:xfrm>
              <a:off x="7374" y="205"/>
              <a:ext cx="3497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PT Bold Dusky" pitchFamily="2" charset="-78"/>
                  <a:ea typeface="Calibri" pitchFamily="34" charset="0"/>
                  <a:cs typeface="Arial" pitchFamily="34" charset="0"/>
                </a:rPr>
                <a:t>المملكـة العربيـة السعوديــة</a:t>
              </a:r>
              <a:endParaRPr kumimoji="0" lang="ar-SA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634" name="Rectangle 18"/>
            <p:cNvSpPr>
              <a:spLocks noChangeArrowheads="1"/>
            </p:cNvSpPr>
            <p:nvPr/>
          </p:nvSpPr>
          <p:spPr bwMode="auto">
            <a:xfrm>
              <a:off x="10796" y="193"/>
              <a:ext cx="75" cy="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T Bold Dusky" pitchFamily="2" charset="-78"/>
                  <a:ea typeface="Calibri" pitchFamily="34" charset="0"/>
                  <a:cs typeface="Arial" pitchFamily="34" charset="0"/>
                </a:rPr>
                <a:t> </a:t>
              </a: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633" name="Rectangle 17"/>
            <p:cNvSpPr>
              <a:spLocks noChangeArrowheads="1"/>
            </p:cNvSpPr>
            <p:nvPr/>
          </p:nvSpPr>
          <p:spPr bwMode="auto">
            <a:xfrm>
              <a:off x="7374" y="656"/>
              <a:ext cx="2657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abic Typesetting" pitchFamily="66" charset="-78"/>
                  <a:ea typeface="Calibri" pitchFamily="34" charset="0"/>
                </a:rPr>
                <a:t>وزارة التعليـم   </a:t>
              </a:r>
              <a:endParaRPr kumimoji="0" lang="ar-SA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632" name="Rectangle 16"/>
            <p:cNvSpPr>
              <a:spLocks noChangeArrowheads="1"/>
            </p:cNvSpPr>
            <p:nvPr/>
          </p:nvSpPr>
          <p:spPr bwMode="auto">
            <a:xfrm>
              <a:off x="10342" y="656"/>
              <a:ext cx="75" cy="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abic Typesetting" pitchFamily="66" charset="-78"/>
                  <a:ea typeface="Calibri" pitchFamily="34" charset="0"/>
                  <a:cs typeface="Arabic Typesetting" pitchFamily="66" charset="-78"/>
                </a:rPr>
                <a:t> </a:t>
              </a: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631" name="Rectangle 15"/>
            <p:cNvSpPr>
              <a:spLocks noChangeArrowheads="1"/>
            </p:cNvSpPr>
            <p:nvPr/>
          </p:nvSpPr>
          <p:spPr bwMode="auto">
            <a:xfrm>
              <a:off x="7710" y="1213"/>
              <a:ext cx="2557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ndalus" pitchFamily="18" charset="-78"/>
                  <a:ea typeface="Calibri" pitchFamily="34" charset="0"/>
                </a:rPr>
                <a:t>إدارة تعليم المهد</a:t>
              </a:r>
              <a:endParaRPr kumimoji="0" lang="ar-SA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1630" name="Rectangle 14"/>
            <p:cNvSpPr>
              <a:spLocks noChangeArrowheads="1"/>
            </p:cNvSpPr>
            <p:nvPr/>
          </p:nvSpPr>
          <p:spPr bwMode="auto">
            <a:xfrm>
              <a:off x="8490" y="1159"/>
              <a:ext cx="129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629" name="Rectangle 13"/>
            <p:cNvSpPr>
              <a:spLocks noChangeArrowheads="1"/>
            </p:cNvSpPr>
            <p:nvPr/>
          </p:nvSpPr>
          <p:spPr bwMode="auto">
            <a:xfrm>
              <a:off x="10413" y="1159"/>
              <a:ext cx="90" cy="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Old Antic Bold" pitchFamily="2" charset="-78"/>
                  <a:ea typeface="Calibri" pitchFamily="34" charset="0"/>
                  <a:cs typeface="Arial" pitchFamily="34" charset="0"/>
                </a:rPr>
                <a:t> </a:t>
              </a: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628" name="Rectangle 12"/>
            <p:cNvSpPr>
              <a:spLocks noChangeArrowheads="1"/>
            </p:cNvSpPr>
            <p:nvPr/>
          </p:nvSpPr>
          <p:spPr bwMode="auto">
            <a:xfrm>
              <a:off x="7283" y="1650"/>
              <a:ext cx="4518" cy="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Old Antic Decorative" pitchFamily="2" charset="-78"/>
                  <a:ea typeface="Calibri" pitchFamily="34" charset="0"/>
                </a:rPr>
                <a:t>         </a:t>
              </a:r>
              <a:r>
                <a:rPr kumimoji="0" lang="ar-SA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Old Antic Decorative" pitchFamily="2" charset="-78"/>
                  <a:ea typeface="Calibri" pitchFamily="34" charset="0"/>
                </a:rPr>
                <a:t>الشـــــؤون</a:t>
              </a:r>
              <a:r>
                <a:rPr kumimoji="0" lang="ar-SA" b="1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Old Antic Decorative" pitchFamily="2" charset="-78"/>
                  <a:ea typeface="Calibri" pitchFamily="34" charset="0"/>
                </a:rPr>
                <a:t> </a:t>
              </a:r>
              <a:r>
                <a:rPr kumimoji="0" lang="ar-SA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Old Antic Decorative" pitchFamily="2" charset="-78"/>
                  <a:ea typeface="Calibri" pitchFamily="34" charset="0"/>
                </a:rPr>
                <a:t>التعـــليميــــة </a:t>
              </a:r>
              <a:endParaRPr kumimoji="0" lang="ar-SA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  <a:p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Old Antic Decorative" pitchFamily="2" charset="-78"/>
                  <a:ea typeface="Calibri" pitchFamily="34" charset="0"/>
                  <a:cs typeface="Monotype Koufi" pitchFamily="2" charset="-78"/>
                </a:rPr>
                <a:t>                   الاختبارات و القبول</a:t>
              </a:r>
              <a:endParaRPr kumimoji="0" lang="ar-SA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oup 3"/>
          <p:cNvGrpSpPr>
            <a:grpSpLocks noChangeAspect="1"/>
          </p:cNvGrpSpPr>
          <p:nvPr/>
        </p:nvGrpSpPr>
        <p:grpSpPr bwMode="auto">
          <a:xfrm>
            <a:off x="179512" y="188640"/>
            <a:ext cx="1847851" cy="1257300"/>
            <a:chOff x="616" y="376"/>
            <a:chExt cx="2911" cy="1980"/>
          </a:xfrm>
        </p:grpSpPr>
        <p:sp>
          <p:nvSpPr>
            <p:cNvPr id="111626" name="AutoShape 10"/>
            <p:cNvSpPr>
              <a:spLocks noChangeAspect="1" noChangeArrowheads="1"/>
            </p:cNvSpPr>
            <p:nvPr/>
          </p:nvSpPr>
          <p:spPr bwMode="auto">
            <a:xfrm>
              <a:off x="616" y="376"/>
              <a:ext cx="2911" cy="198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111625" name="Rectangle 9"/>
            <p:cNvSpPr>
              <a:spLocks noChangeArrowheads="1"/>
            </p:cNvSpPr>
            <p:nvPr/>
          </p:nvSpPr>
          <p:spPr bwMode="auto">
            <a:xfrm>
              <a:off x="822" y="407"/>
              <a:ext cx="251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sz="1200" b="1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Calibri" pitchFamily="34" charset="0"/>
                  <a:cs typeface="Centaur" pitchFamily="18" charset="0"/>
                </a:rPr>
                <a:t>Kingdom Of Saudi Arabia</a:t>
              </a:r>
              <a:endParaRPr kumimoji="0" lang="ar-SA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624" name="Rectangle 8"/>
            <p:cNvSpPr>
              <a:spLocks noChangeArrowheads="1"/>
            </p:cNvSpPr>
            <p:nvPr/>
          </p:nvSpPr>
          <p:spPr bwMode="auto">
            <a:xfrm>
              <a:off x="985" y="821"/>
              <a:ext cx="2136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SA" sz="1100" b="1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Calibri" pitchFamily="34" charset="0"/>
                  <a:cs typeface="Baskerville Old Face" pitchFamily="18" charset="0"/>
                </a:rPr>
                <a:t>Ministry</a:t>
              </a:r>
              <a:r>
                <a:rPr kumimoji="0" lang="ar-SA" sz="11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Calibri" pitchFamily="34" charset="0"/>
                  <a:cs typeface="Baskerville Old Face" pitchFamily="18" charset="0"/>
                </a:rPr>
                <a:t> </a:t>
              </a:r>
              <a:r>
                <a:rPr kumimoji="0" lang="ar-SA" sz="1100" b="1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Calibri" pitchFamily="34" charset="0"/>
                  <a:cs typeface="Baskerville Old Face" pitchFamily="18" charset="0"/>
                </a:rPr>
                <a:t>Of</a:t>
              </a:r>
              <a:r>
                <a:rPr kumimoji="0" lang="ar-SA" sz="11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Calibri" pitchFamily="34" charset="0"/>
                  <a:cs typeface="Baskerville Old Face" pitchFamily="18" charset="0"/>
                </a:rPr>
                <a:t>  </a:t>
              </a:r>
              <a:r>
                <a:rPr kumimoji="0" lang="ar-SA" sz="1100" b="1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Calibri" pitchFamily="34" charset="0"/>
                  <a:cs typeface="Baskerville Old Face" pitchFamily="18" charset="0"/>
                </a:rPr>
                <a:t>Education</a:t>
              </a:r>
              <a:endParaRPr kumimoji="0" lang="ar-SA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623" name="Rectangle 7"/>
            <p:cNvSpPr>
              <a:spLocks noChangeArrowheads="1"/>
            </p:cNvSpPr>
            <p:nvPr/>
          </p:nvSpPr>
          <p:spPr bwMode="auto">
            <a:xfrm>
              <a:off x="616" y="1158"/>
              <a:ext cx="119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622" name="Rectangle 6"/>
            <p:cNvSpPr>
              <a:spLocks noChangeArrowheads="1"/>
            </p:cNvSpPr>
            <p:nvPr/>
          </p:nvSpPr>
          <p:spPr bwMode="auto">
            <a:xfrm>
              <a:off x="737" y="1532"/>
              <a:ext cx="129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621" name="Rectangle 5"/>
            <p:cNvSpPr>
              <a:spLocks noChangeArrowheads="1"/>
            </p:cNvSpPr>
            <p:nvPr/>
          </p:nvSpPr>
          <p:spPr bwMode="auto">
            <a:xfrm>
              <a:off x="680" y="1847"/>
              <a:ext cx="129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620" name="Rectangle 4"/>
            <p:cNvSpPr>
              <a:spLocks noChangeArrowheads="1"/>
            </p:cNvSpPr>
            <p:nvPr/>
          </p:nvSpPr>
          <p:spPr bwMode="auto">
            <a:xfrm>
              <a:off x="875" y="1572"/>
              <a:ext cx="129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11617" name="صورة 0" descr="شعار-وزارة-التعليم-الجديد-660x3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620688"/>
            <a:ext cx="1409700" cy="828675"/>
          </a:xfrm>
          <a:prstGeom prst="rect">
            <a:avLst/>
          </a:prstGeom>
          <a:noFill/>
        </p:spPr>
      </p:pic>
      <p:pic>
        <p:nvPicPr>
          <p:cNvPr id="111618" name="صورة 2" descr="Untitled-1-39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764704"/>
            <a:ext cx="1447800" cy="676275"/>
          </a:xfrm>
          <a:prstGeom prst="rect">
            <a:avLst/>
          </a:prstGeom>
          <a:noFill/>
        </p:spPr>
      </p:pic>
      <p:sp>
        <p:nvSpPr>
          <p:cNvPr id="111637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11652" name="Rectangle 36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geo-shape-polygonal-background-photoshop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179512" y="980728"/>
            <a:ext cx="8712968" cy="5544616"/>
          </a:xfrm>
          <a:prstGeom prst="rect">
            <a:avLst/>
          </a:prstGeom>
          <a:solidFill>
            <a:srgbClr val="4F81BD">
              <a:alpha val="7098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11760" y="188640"/>
            <a:ext cx="4392488" cy="1107504"/>
          </a:xfrm>
          <a:prstGeom prst="rect">
            <a:avLst/>
          </a:prstGeom>
          <a:solidFill>
            <a:schemeClr val="bg2">
              <a:lumMod val="50000"/>
              <a:alpha val="7098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9</a:t>
            </a:r>
            <a:endParaRPr lang="ar-SA" sz="40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322653"/>
              </p:ext>
            </p:extLst>
          </p:nvPr>
        </p:nvGraphicFramePr>
        <p:xfrm>
          <a:off x="251520" y="1628800"/>
          <a:ext cx="8424936" cy="2421466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212468"/>
                <a:gridCol w="4212468"/>
              </a:tblGrid>
              <a:tr h="677333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9-ساعة: ليلة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(ا)ثانية-دقيقه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(ب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)قمر 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-سماء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(ج)سنة-شهر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(د)شجره-غصن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3"/>
          <p:cNvSpPr>
            <a:spLocks noChangeArrowheads="1"/>
          </p:cNvSpPr>
          <p:nvPr/>
        </p:nvSpPr>
        <p:spPr bwMode="gray">
          <a:xfrm rot="16200000">
            <a:off x="7308304" y="4653136"/>
            <a:ext cx="936105" cy="122413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1331640" y="5301208"/>
            <a:ext cx="5791200" cy="93610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ar-SA" sz="3200" b="1" dirty="0" err="1" smtClean="0">
                <a:solidFill>
                  <a:schemeClr val="bg1"/>
                </a:solidFill>
              </a:rPr>
              <a:t>الحل :  </a:t>
            </a:r>
            <a:r>
              <a:rPr lang="ar-SA" sz="3200" dirty="0" err="1" smtClean="0">
                <a:solidFill>
                  <a:schemeClr val="bg1"/>
                </a:solidFill>
              </a:rPr>
              <a:t>: (أ </a:t>
            </a:r>
            <a:r>
              <a:rPr lang="ar-SA" sz="3200" dirty="0" smtClean="0">
                <a:solidFill>
                  <a:schemeClr val="bg1"/>
                </a:solidFill>
              </a:rPr>
              <a:t>) جزء من كل </a:t>
            </a:r>
            <a:endParaRPr lang="ar-SA" sz="3200" b="1" dirty="0" smtClean="0">
              <a:solidFill>
                <a:schemeClr val="bg1"/>
              </a:solidFill>
            </a:endParaRP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236296" y="5013176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الشرح</a:t>
            </a:r>
            <a:r>
              <a:rPr lang="ar-SA" sz="2000" dirty="0" smtClean="0"/>
              <a:t> </a:t>
            </a:r>
            <a:endParaRPr lang="ar-SA" sz="2000" dirty="0"/>
          </a:p>
        </p:txBody>
      </p:sp>
      <p:pic>
        <p:nvPicPr>
          <p:cNvPr id="13" name="صورة 12" descr="شعار-وزارة-التعليم-الجديد-660x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80120" cy="85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geo-shape-polygonal-background-photoshop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179512" y="980728"/>
            <a:ext cx="8712968" cy="5544616"/>
          </a:xfrm>
          <a:prstGeom prst="rect">
            <a:avLst/>
          </a:prstGeom>
          <a:solidFill>
            <a:srgbClr val="4F81BD">
              <a:alpha val="7098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11760" y="188640"/>
            <a:ext cx="4392488" cy="1107504"/>
          </a:xfrm>
          <a:prstGeom prst="rect">
            <a:avLst/>
          </a:prstGeom>
          <a:solidFill>
            <a:schemeClr val="bg2">
              <a:lumMod val="50000"/>
              <a:alpha val="7098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10</a:t>
            </a:r>
            <a:endParaRPr lang="ar-SA" sz="40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322653"/>
              </p:ext>
            </p:extLst>
          </p:nvPr>
        </p:nvGraphicFramePr>
        <p:xfrm>
          <a:off x="251520" y="1628800"/>
          <a:ext cx="8424936" cy="2031999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212468"/>
                <a:gridCol w="4212468"/>
              </a:tblGrid>
              <a:tr h="677333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10- هلال بدر</a:t>
                      </a:r>
                      <a:endParaRPr lang="en-US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rtl="1"/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(ا) 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طفوله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:شباب</a:t>
                      </a:r>
                      <a:endParaRPr lang="ar-SA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(ج)لسان ذوق</a:t>
                      </a:r>
                      <a:endParaRPr lang="ar-SA" sz="3200" b="1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rtl="1"/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(ب)عجيب: مذهل</a:t>
                      </a:r>
                      <a:endParaRPr lang="ar-SA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(د)بذره-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سقايه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3"/>
          <p:cNvSpPr>
            <a:spLocks noChangeArrowheads="1"/>
          </p:cNvSpPr>
          <p:nvPr/>
        </p:nvSpPr>
        <p:spPr bwMode="gray">
          <a:xfrm rot="16200000">
            <a:off x="7308304" y="4653136"/>
            <a:ext cx="936105" cy="122413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1331640" y="5301208"/>
            <a:ext cx="5791200" cy="93610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ar-SA" sz="3200" b="1" dirty="0" err="1" smtClean="0">
                <a:solidFill>
                  <a:schemeClr val="bg1"/>
                </a:solidFill>
              </a:rPr>
              <a:t>الحل</a:t>
            </a:r>
            <a:r>
              <a:rPr lang="ar-SA" sz="2400" b="1" dirty="0" err="1" smtClean="0">
                <a:solidFill>
                  <a:schemeClr val="bg1"/>
                </a:solidFill>
              </a:rPr>
              <a:t> : </a:t>
            </a:r>
            <a:r>
              <a:rPr lang="ar-SA" sz="3200" dirty="0" err="1" smtClean="0">
                <a:solidFill>
                  <a:schemeClr val="bg1"/>
                </a:solidFill>
              </a:rPr>
              <a:t>(أ </a:t>
            </a:r>
            <a:r>
              <a:rPr lang="ar-SA" sz="3200" dirty="0" smtClean="0">
                <a:solidFill>
                  <a:schemeClr val="bg1"/>
                </a:solidFill>
              </a:rPr>
              <a:t>) مرحلية </a:t>
            </a:r>
            <a:endParaRPr lang="ar-SA" sz="3200" b="1" dirty="0" smtClean="0">
              <a:solidFill>
                <a:schemeClr val="bg1"/>
              </a:solidFill>
            </a:endParaRP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236296" y="5013176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الشرح</a:t>
            </a:r>
            <a:r>
              <a:rPr lang="ar-SA" sz="2000" dirty="0" smtClean="0"/>
              <a:t> </a:t>
            </a:r>
            <a:endParaRPr lang="ar-SA" sz="2000" dirty="0"/>
          </a:p>
        </p:txBody>
      </p:sp>
      <p:pic>
        <p:nvPicPr>
          <p:cNvPr id="13" name="صورة 12" descr="شعار-وزارة-التعليم-الجديد-660x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80120" cy="85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geo-shape-polygonal-background-photoshop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179512" y="980728"/>
            <a:ext cx="8712968" cy="5544616"/>
          </a:xfrm>
          <a:prstGeom prst="rect">
            <a:avLst/>
          </a:prstGeom>
          <a:solidFill>
            <a:srgbClr val="4F81BD">
              <a:alpha val="7098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11760" y="188640"/>
            <a:ext cx="4392488" cy="1107504"/>
          </a:xfrm>
          <a:prstGeom prst="rect">
            <a:avLst/>
          </a:prstGeom>
          <a:solidFill>
            <a:schemeClr val="bg2">
              <a:lumMod val="50000"/>
              <a:alpha val="7098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11</a:t>
            </a:r>
            <a:endParaRPr lang="ar-SA" sz="40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322653"/>
              </p:ext>
            </p:extLst>
          </p:nvPr>
        </p:nvGraphicFramePr>
        <p:xfrm>
          <a:off x="251520" y="1628800"/>
          <a:ext cx="8424936" cy="2031999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212468"/>
                <a:gridCol w="4212468"/>
              </a:tblGrid>
              <a:tr h="677333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11-</a:t>
                      </a:r>
                      <a:r>
                        <a:rPr lang="ar-SA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عطاس</a:t>
                      </a: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-حمد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(ا) ذنب:استغفار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(ب) حياة: موت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(ج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)خلود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:فناء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(د)تسمية: تكبير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3"/>
          <p:cNvSpPr>
            <a:spLocks noChangeArrowheads="1"/>
          </p:cNvSpPr>
          <p:nvPr/>
        </p:nvSpPr>
        <p:spPr bwMode="gray">
          <a:xfrm rot="16200000">
            <a:off x="7308304" y="4653136"/>
            <a:ext cx="936105" cy="122413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1331640" y="4941168"/>
            <a:ext cx="5791200" cy="129614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/>
            <a:r>
              <a:rPr lang="ar-SA" sz="2400" b="1" dirty="0" err="1" smtClean="0">
                <a:solidFill>
                  <a:schemeClr val="bg1"/>
                </a:solidFill>
              </a:rPr>
              <a:t>الحل </a:t>
            </a:r>
            <a:r>
              <a:rPr lang="ar-SA" sz="2400" dirty="0" err="1" smtClean="0">
                <a:solidFill>
                  <a:schemeClr val="bg1"/>
                </a:solidFill>
              </a:rPr>
              <a:t>: </a:t>
            </a:r>
            <a:r>
              <a:rPr lang="ar-SA" sz="2400" dirty="0" smtClean="0">
                <a:solidFill>
                  <a:schemeClr val="bg1"/>
                </a:solidFill>
              </a:rPr>
              <a:t>(أ)  بعد </a:t>
            </a:r>
            <a:r>
              <a:rPr lang="ar-SA" sz="2400" dirty="0" err="1" smtClean="0">
                <a:solidFill>
                  <a:schemeClr val="bg1"/>
                </a:solidFill>
              </a:rPr>
              <a:t>العطاس</a:t>
            </a:r>
            <a:r>
              <a:rPr lang="ar-SA" sz="2400" dirty="0" smtClean="0">
                <a:solidFill>
                  <a:schemeClr val="bg1"/>
                </a:solidFill>
              </a:rPr>
              <a:t> نحمد الله </a:t>
            </a:r>
          </a:p>
          <a:p>
            <a:pPr algn="ctr"/>
            <a:r>
              <a:rPr lang="ar-SA" sz="2400" dirty="0" smtClean="0">
                <a:solidFill>
                  <a:schemeClr val="bg1"/>
                </a:solidFill>
              </a:rPr>
              <a:t> وبعد الذنب نستغفره وجميعها اذكار </a:t>
            </a: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236296" y="5013176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الشرح</a:t>
            </a:r>
            <a:r>
              <a:rPr lang="ar-SA" sz="2000" dirty="0" smtClean="0"/>
              <a:t> </a:t>
            </a:r>
            <a:endParaRPr lang="ar-SA" sz="2000" dirty="0"/>
          </a:p>
        </p:txBody>
      </p:sp>
      <p:pic>
        <p:nvPicPr>
          <p:cNvPr id="13" name="صورة 12" descr="شعار-وزارة-التعليم-الجديد-660x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80120" cy="85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geo-shape-polygonal-background-photoshop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179512" y="980728"/>
            <a:ext cx="8712968" cy="5544616"/>
          </a:xfrm>
          <a:prstGeom prst="rect">
            <a:avLst/>
          </a:prstGeom>
          <a:solidFill>
            <a:srgbClr val="4F81BD">
              <a:alpha val="7098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11760" y="188640"/>
            <a:ext cx="4392488" cy="1107504"/>
          </a:xfrm>
          <a:prstGeom prst="rect">
            <a:avLst/>
          </a:prstGeom>
          <a:solidFill>
            <a:schemeClr val="bg2">
              <a:lumMod val="50000"/>
              <a:alpha val="7098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12</a:t>
            </a:r>
            <a:endParaRPr lang="ar-SA" sz="40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322653"/>
              </p:ext>
            </p:extLst>
          </p:nvPr>
        </p:nvGraphicFramePr>
        <p:xfrm>
          <a:off x="251520" y="1628800"/>
          <a:ext cx="8424936" cy="2031999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212468"/>
                <a:gridCol w="4212468"/>
              </a:tblGrid>
              <a:tr h="677333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12-أسهب </a:t>
                      </a: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 أطال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(ا) سام:تكرار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(ب)أجاز:اختصر</a:t>
                      </a:r>
                      <a:endParaRPr lang="ar-SA" sz="3200" b="1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rtl="1"/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(ج) 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قصر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:طال</a:t>
                      </a:r>
                      <a:endParaRPr lang="ar-SA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(د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)أوفى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:أخلص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3"/>
          <p:cNvSpPr>
            <a:spLocks noChangeArrowheads="1"/>
          </p:cNvSpPr>
          <p:nvPr/>
        </p:nvSpPr>
        <p:spPr bwMode="gray">
          <a:xfrm rot="16200000">
            <a:off x="7308304" y="4653136"/>
            <a:ext cx="936105" cy="122413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1331640" y="5301208"/>
            <a:ext cx="5791200" cy="93610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ar-SA" sz="3200" b="1" dirty="0" err="1" smtClean="0">
                <a:solidFill>
                  <a:schemeClr val="bg1"/>
                </a:solidFill>
              </a:rPr>
              <a:t>الحل : </a:t>
            </a:r>
            <a:r>
              <a:rPr lang="ar-SA" sz="3200" b="1" dirty="0" smtClean="0">
                <a:solidFill>
                  <a:schemeClr val="bg1"/>
                </a:solidFill>
              </a:rPr>
              <a:t>( ب) ترادف</a:t>
            </a: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236296" y="5013176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الشرح</a:t>
            </a:r>
            <a:r>
              <a:rPr lang="ar-SA" sz="2000" dirty="0" smtClean="0"/>
              <a:t> </a:t>
            </a:r>
            <a:endParaRPr lang="ar-SA" sz="2000" dirty="0"/>
          </a:p>
        </p:txBody>
      </p:sp>
      <p:pic>
        <p:nvPicPr>
          <p:cNvPr id="13" name="صورة 12" descr="شعار-وزارة-التعليم-الجديد-660x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80120" cy="85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geo-shape-polygonal-background-photoshop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179512" y="980728"/>
            <a:ext cx="8712968" cy="5544616"/>
          </a:xfrm>
          <a:prstGeom prst="rect">
            <a:avLst/>
          </a:prstGeom>
          <a:solidFill>
            <a:srgbClr val="4F81BD">
              <a:alpha val="7098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11760" y="188640"/>
            <a:ext cx="4392488" cy="1107504"/>
          </a:xfrm>
          <a:prstGeom prst="rect">
            <a:avLst/>
          </a:prstGeom>
          <a:solidFill>
            <a:schemeClr val="bg2">
              <a:lumMod val="50000"/>
              <a:alpha val="7098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13</a:t>
            </a:r>
            <a:endParaRPr lang="ar-SA" sz="40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322653"/>
              </p:ext>
            </p:extLst>
          </p:nvPr>
        </p:nvGraphicFramePr>
        <p:xfrm>
          <a:off x="251520" y="1628800"/>
          <a:ext cx="8424936" cy="2031999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212468"/>
                <a:gridCol w="4212468"/>
              </a:tblGrid>
              <a:tr h="677333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13- </a:t>
                      </a:r>
                      <a:r>
                        <a:rPr lang="ar-SA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حمام </a:t>
                      </a: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 هدير 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(ا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)ذئب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عواء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(ب) 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زئير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:أسد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(ج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)ثغر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:ضحكة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(د) 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تفتح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:نمو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3"/>
          <p:cNvSpPr>
            <a:spLocks noChangeArrowheads="1"/>
          </p:cNvSpPr>
          <p:nvPr/>
        </p:nvSpPr>
        <p:spPr bwMode="gray">
          <a:xfrm rot="16200000">
            <a:off x="7308304" y="4653136"/>
            <a:ext cx="936105" cy="122413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1331640" y="5301208"/>
            <a:ext cx="5791200" cy="93610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ar-SA" sz="2400" b="1" dirty="0" err="1" smtClean="0">
                <a:solidFill>
                  <a:schemeClr val="bg1"/>
                </a:solidFill>
              </a:rPr>
              <a:t>الحل : </a:t>
            </a:r>
            <a:r>
              <a:rPr lang="ar-SA" sz="3200" b="1" dirty="0" err="1" smtClean="0">
                <a:solidFill>
                  <a:schemeClr val="bg1"/>
                </a:solidFill>
              </a:rPr>
              <a:t>:</a:t>
            </a:r>
            <a:r>
              <a:rPr lang="ar-SA" sz="3200" b="1" dirty="0" smtClean="0">
                <a:solidFill>
                  <a:schemeClr val="bg1"/>
                </a:solidFill>
              </a:rPr>
              <a:t>( </a:t>
            </a:r>
            <a:r>
              <a:rPr lang="ar-SA" sz="3200" b="1" dirty="0" err="1" smtClean="0">
                <a:solidFill>
                  <a:schemeClr val="bg1"/>
                </a:solidFill>
              </a:rPr>
              <a:t>أ </a:t>
            </a:r>
            <a:r>
              <a:rPr lang="ar-SA" sz="3200" b="1" dirty="0" smtClean="0">
                <a:solidFill>
                  <a:schemeClr val="bg1"/>
                </a:solidFill>
              </a:rPr>
              <a:t>) حيوان وصوته</a:t>
            </a: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236296" y="5013176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الشرح</a:t>
            </a:r>
            <a:r>
              <a:rPr lang="ar-SA" sz="2000" dirty="0" smtClean="0"/>
              <a:t> </a:t>
            </a:r>
            <a:endParaRPr lang="ar-SA" sz="2000" dirty="0"/>
          </a:p>
        </p:txBody>
      </p:sp>
      <p:pic>
        <p:nvPicPr>
          <p:cNvPr id="13" name="صورة 12" descr="شعار-وزارة-التعليم-الجديد-660x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80120" cy="85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geo-shape-polygonal-background-photoshop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179512" y="980728"/>
            <a:ext cx="8712968" cy="5544616"/>
          </a:xfrm>
          <a:prstGeom prst="rect">
            <a:avLst/>
          </a:prstGeom>
          <a:solidFill>
            <a:srgbClr val="4F81BD">
              <a:alpha val="7098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11760" y="188640"/>
            <a:ext cx="4392488" cy="1107504"/>
          </a:xfrm>
          <a:prstGeom prst="rect">
            <a:avLst/>
          </a:prstGeom>
          <a:solidFill>
            <a:schemeClr val="bg2">
              <a:lumMod val="50000"/>
              <a:alpha val="7098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14</a:t>
            </a:r>
            <a:endParaRPr lang="ar-SA" sz="40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322653"/>
              </p:ext>
            </p:extLst>
          </p:nvPr>
        </p:nvGraphicFramePr>
        <p:xfrm>
          <a:off x="251520" y="1628800"/>
          <a:ext cx="8424936" cy="2031999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212468"/>
                <a:gridCol w="4212468"/>
              </a:tblGrid>
              <a:tr h="677333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14-قلب </a:t>
                      </a: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 أذين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(ا) 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اسرة 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ابن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(ب) سما: ارض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(ج) 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لسان 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اسنان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(د) 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انف 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شم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3"/>
          <p:cNvSpPr>
            <a:spLocks noChangeArrowheads="1"/>
          </p:cNvSpPr>
          <p:nvPr/>
        </p:nvSpPr>
        <p:spPr bwMode="gray">
          <a:xfrm rot="16200000">
            <a:off x="7308304" y="4653136"/>
            <a:ext cx="936105" cy="122413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1331640" y="5301208"/>
            <a:ext cx="5791200" cy="93610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ar-SA" sz="3200" b="1" dirty="0" err="1" smtClean="0">
                <a:solidFill>
                  <a:schemeClr val="bg1"/>
                </a:solidFill>
              </a:rPr>
              <a:t>الحل</a:t>
            </a:r>
            <a:r>
              <a:rPr lang="ar-SA" sz="2400" b="1" dirty="0" err="1" smtClean="0">
                <a:solidFill>
                  <a:schemeClr val="bg1"/>
                </a:solidFill>
              </a:rPr>
              <a:t> </a:t>
            </a:r>
            <a:r>
              <a:rPr lang="ar-SA" sz="2400" b="1" dirty="0" smtClean="0">
                <a:solidFill>
                  <a:schemeClr val="bg1"/>
                </a:solidFill>
              </a:rPr>
              <a:t>: </a:t>
            </a:r>
            <a:r>
              <a:rPr lang="ar-SA" sz="2400" dirty="0" smtClean="0">
                <a:solidFill>
                  <a:schemeClr val="bg1"/>
                </a:solidFill>
              </a:rPr>
              <a:t>أ كل إلى جزء </a:t>
            </a:r>
            <a:endParaRPr lang="ar-SA" sz="2400" b="1" dirty="0" smtClean="0">
              <a:solidFill>
                <a:schemeClr val="bg1"/>
              </a:solidFill>
            </a:endParaRP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236296" y="5013176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الشرح</a:t>
            </a:r>
            <a:r>
              <a:rPr lang="ar-SA" sz="2000" dirty="0" smtClean="0"/>
              <a:t> </a:t>
            </a:r>
            <a:endParaRPr lang="ar-SA" sz="2000" dirty="0"/>
          </a:p>
        </p:txBody>
      </p:sp>
      <p:pic>
        <p:nvPicPr>
          <p:cNvPr id="13" name="صورة 12" descr="شعار-وزارة-التعليم-الجديد-660x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80120" cy="85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geo-shape-polygonal-background-photoshop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179512" y="980728"/>
            <a:ext cx="8712968" cy="5544616"/>
          </a:xfrm>
          <a:prstGeom prst="rect">
            <a:avLst/>
          </a:prstGeom>
          <a:solidFill>
            <a:srgbClr val="4F81BD">
              <a:alpha val="7098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11760" y="188640"/>
            <a:ext cx="4392488" cy="1107504"/>
          </a:xfrm>
          <a:prstGeom prst="rect">
            <a:avLst/>
          </a:prstGeom>
          <a:solidFill>
            <a:schemeClr val="bg2">
              <a:lumMod val="50000"/>
              <a:alpha val="7098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15</a:t>
            </a:r>
            <a:endParaRPr lang="ar-SA" sz="40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322653"/>
              </p:ext>
            </p:extLst>
          </p:nvPr>
        </p:nvGraphicFramePr>
        <p:xfrm>
          <a:off x="251520" y="1628800"/>
          <a:ext cx="8424936" cy="2031999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212468"/>
                <a:gridCol w="4212468"/>
              </a:tblGrid>
              <a:tr h="677333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15- </a:t>
                      </a:r>
                      <a:r>
                        <a:rPr lang="ar-SA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جود </a:t>
                      </a: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:كرم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(ا) 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عودة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رجوع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(ج) سحاب: هواء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(ب) 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تكاثف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:قوة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(د) 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فرج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صبر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3"/>
          <p:cNvSpPr>
            <a:spLocks noChangeArrowheads="1"/>
          </p:cNvSpPr>
          <p:nvPr/>
        </p:nvSpPr>
        <p:spPr bwMode="gray">
          <a:xfrm rot="16200000">
            <a:off x="7308304" y="4653136"/>
            <a:ext cx="936105" cy="122413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1331640" y="5301208"/>
            <a:ext cx="5791200" cy="93610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ar-SA" sz="2400" b="1" dirty="0" err="1" smtClean="0">
                <a:solidFill>
                  <a:schemeClr val="bg1"/>
                </a:solidFill>
              </a:rPr>
              <a:t>الحل </a:t>
            </a:r>
            <a:r>
              <a:rPr lang="ar-SA" sz="2400" b="1" dirty="0" smtClean="0">
                <a:solidFill>
                  <a:schemeClr val="bg1"/>
                </a:solidFill>
              </a:rPr>
              <a:t>: أ </a:t>
            </a:r>
            <a:r>
              <a:rPr lang="ar-SA" sz="2400" b="1" dirty="0" err="1" smtClean="0">
                <a:solidFill>
                  <a:schemeClr val="bg1"/>
                </a:solidFill>
              </a:rPr>
              <a:t>نرادف</a:t>
            </a:r>
            <a:endParaRPr lang="ar-SA" sz="2400" b="1" dirty="0" smtClean="0">
              <a:solidFill>
                <a:schemeClr val="bg1"/>
              </a:solidFill>
            </a:endParaRP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236296" y="5013176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الشرح</a:t>
            </a:r>
            <a:r>
              <a:rPr lang="ar-SA" sz="2000" dirty="0" smtClean="0"/>
              <a:t> </a:t>
            </a:r>
            <a:endParaRPr lang="ar-SA" sz="2000" dirty="0"/>
          </a:p>
        </p:txBody>
      </p:sp>
      <p:pic>
        <p:nvPicPr>
          <p:cNvPr id="13" name="صورة 12" descr="شعار-وزارة-التعليم-الجديد-660x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80120" cy="85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geo-shape-polygonal-background-photoshop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179512" y="980728"/>
            <a:ext cx="8712968" cy="5544616"/>
          </a:xfrm>
          <a:prstGeom prst="rect">
            <a:avLst/>
          </a:prstGeom>
          <a:solidFill>
            <a:srgbClr val="4F81BD">
              <a:alpha val="7098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11760" y="188640"/>
            <a:ext cx="4392488" cy="1107504"/>
          </a:xfrm>
          <a:prstGeom prst="rect">
            <a:avLst/>
          </a:prstGeom>
          <a:solidFill>
            <a:schemeClr val="bg2">
              <a:lumMod val="50000"/>
              <a:alpha val="7098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16</a:t>
            </a:r>
            <a:endParaRPr lang="ar-SA" sz="40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322653"/>
              </p:ext>
            </p:extLst>
          </p:nvPr>
        </p:nvGraphicFramePr>
        <p:xfrm>
          <a:off x="251520" y="1628800"/>
          <a:ext cx="8424936" cy="2031999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212468"/>
                <a:gridCol w="4212468"/>
              </a:tblGrid>
              <a:tr h="677333">
                <a:tc gridSpan="2">
                  <a:txBody>
                    <a:bodyPr/>
                    <a:lstStyle/>
                    <a:p>
                      <a:pPr rtl="1"/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ar-SA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قشعريره</a:t>
                      </a: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:جلد</a:t>
                      </a:r>
                      <a:endParaRPr lang="ar-SA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(ا) مغص: بطن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(ب) 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تخدير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:جراحه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(ج)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مبراه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مسطره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(د)ممتلئ: فارغ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3"/>
          <p:cNvSpPr>
            <a:spLocks noChangeArrowheads="1"/>
          </p:cNvSpPr>
          <p:nvPr/>
        </p:nvSpPr>
        <p:spPr bwMode="gray">
          <a:xfrm rot="16200000">
            <a:off x="7308304" y="4653136"/>
            <a:ext cx="936105" cy="122413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1331640" y="5301208"/>
            <a:ext cx="5791200" cy="93610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ar-SA" sz="3200" b="1" dirty="0" err="1" smtClean="0">
                <a:solidFill>
                  <a:schemeClr val="bg1"/>
                </a:solidFill>
              </a:rPr>
              <a:t>الحل : </a:t>
            </a:r>
            <a:r>
              <a:rPr lang="ar-SA" sz="3200" b="1" dirty="0" smtClean="0">
                <a:solidFill>
                  <a:schemeClr val="bg1"/>
                </a:solidFill>
              </a:rPr>
              <a:t>( </a:t>
            </a:r>
            <a:r>
              <a:rPr lang="ar-SA" sz="3200" b="1" dirty="0" err="1" smtClean="0">
                <a:solidFill>
                  <a:schemeClr val="bg1"/>
                </a:solidFill>
              </a:rPr>
              <a:t>أ </a:t>
            </a:r>
            <a:r>
              <a:rPr lang="ar-SA" sz="3200" b="1" dirty="0" smtClean="0">
                <a:solidFill>
                  <a:schemeClr val="bg1"/>
                </a:solidFill>
              </a:rPr>
              <a:t>) الشعور ومكانه في الجسم</a:t>
            </a: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236296" y="5013176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الشرح</a:t>
            </a:r>
            <a:r>
              <a:rPr lang="ar-SA" sz="2000" dirty="0" smtClean="0"/>
              <a:t> </a:t>
            </a:r>
            <a:endParaRPr lang="ar-SA" sz="2000" dirty="0"/>
          </a:p>
        </p:txBody>
      </p:sp>
      <p:pic>
        <p:nvPicPr>
          <p:cNvPr id="13" name="صورة 12" descr="شعار-وزارة-التعليم-الجديد-660x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80120" cy="85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geo-shape-polygonal-background-photoshop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179512" y="980728"/>
            <a:ext cx="8712968" cy="5544616"/>
          </a:xfrm>
          <a:prstGeom prst="rect">
            <a:avLst/>
          </a:prstGeom>
          <a:solidFill>
            <a:srgbClr val="4F81BD">
              <a:alpha val="7098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11760" y="188640"/>
            <a:ext cx="4392488" cy="1107504"/>
          </a:xfrm>
          <a:prstGeom prst="rect">
            <a:avLst/>
          </a:prstGeom>
          <a:solidFill>
            <a:schemeClr val="bg2">
              <a:lumMod val="50000"/>
              <a:alpha val="7098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17</a:t>
            </a:r>
            <a:endParaRPr lang="ar-SA" sz="40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322653"/>
              </p:ext>
            </p:extLst>
          </p:nvPr>
        </p:nvGraphicFramePr>
        <p:xfrm>
          <a:off x="251520" y="1628800"/>
          <a:ext cx="8424936" cy="2031999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212468"/>
                <a:gridCol w="4212468"/>
              </a:tblGrid>
              <a:tr h="677333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17- </a:t>
                      </a:r>
                      <a:r>
                        <a:rPr lang="ar-SA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فم </a:t>
                      </a: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 أسنان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(ا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)سنبله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:حبوب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(ب)ورق: دفتر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(ج) 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ملف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:دبوس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(د) 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تكسير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تقطيع</a:t>
                      </a:r>
                      <a:endParaRPr lang="ar-SA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3"/>
          <p:cNvSpPr>
            <a:spLocks noChangeArrowheads="1"/>
          </p:cNvSpPr>
          <p:nvPr/>
        </p:nvSpPr>
        <p:spPr bwMode="gray">
          <a:xfrm rot="16200000">
            <a:off x="7308304" y="4653136"/>
            <a:ext cx="936105" cy="122413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1331640" y="5301208"/>
            <a:ext cx="5791200" cy="93610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ar-SA" sz="3200" b="1" dirty="0" err="1" smtClean="0">
                <a:solidFill>
                  <a:schemeClr val="bg1"/>
                </a:solidFill>
              </a:rPr>
              <a:t>الحل : </a:t>
            </a:r>
            <a:r>
              <a:rPr lang="ar-SA" sz="3200" dirty="0" smtClean="0">
                <a:solidFill>
                  <a:schemeClr val="bg1"/>
                </a:solidFill>
              </a:rPr>
              <a:t>:  </a:t>
            </a:r>
            <a:r>
              <a:rPr lang="ar-SA" sz="3200" dirty="0" err="1" smtClean="0">
                <a:solidFill>
                  <a:schemeClr val="bg1"/>
                </a:solidFill>
              </a:rPr>
              <a:t>أ </a:t>
            </a:r>
            <a:r>
              <a:rPr lang="ar-SA" sz="3200" dirty="0" smtClean="0">
                <a:solidFill>
                  <a:schemeClr val="bg1"/>
                </a:solidFill>
              </a:rPr>
              <a:t>( جزء من </a:t>
            </a:r>
            <a:r>
              <a:rPr lang="ar-SA" sz="3200" dirty="0" err="1" smtClean="0">
                <a:solidFill>
                  <a:schemeClr val="bg1"/>
                </a:solidFill>
              </a:rPr>
              <a:t>كل )</a:t>
            </a:r>
            <a:endParaRPr lang="ar-SA" sz="3200" b="1" dirty="0" smtClean="0">
              <a:solidFill>
                <a:schemeClr val="bg1"/>
              </a:solidFill>
            </a:endParaRP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236296" y="5013176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الشرح</a:t>
            </a:r>
            <a:r>
              <a:rPr lang="ar-SA" sz="2000" dirty="0" smtClean="0"/>
              <a:t> </a:t>
            </a:r>
            <a:endParaRPr lang="ar-SA" sz="2000" dirty="0"/>
          </a:p>
        </p:txBody>
      </p:sp>
      <p:pic>
        <p:nvPicPr>
          <p:cNvPr id="13" name="صورة 12" descr="شعار-وزارة-التعليم-الجديد-660x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80120" cy="85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geo-shape-polygonal-background-photoshop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179512" y="980728"/>
            <a:ext cx="8712968" cy="5544616"/>
          </a:xfrm>
          <a:prstGeom prst="rect">
            <a:avLst/>
          </a:prstGeom>
          <a:solidFill>
            <a:srgbClr val="4F81BD">
              <a:alpha val="7098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11760" y="188640"/>
            <a:ext cx="4392488" cy="1107504"/>
          </a:xfrm>
          <a:prstGeom prst="rect">
            <a:avLst/>
          </a:prstGeom>
          <a:solidFill>
            <a:schemeClr val="bg2">
              <a:lumMod val="50000"/>
              <a:alpha val="7098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18</a:t>
            </a:r>
            <a:endParaRPr lang="ar-SA" sz="40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322653"/>
              </p:ext>
            </p:extLst>
          </p:nvPr>
        </p:nvGraphicFramePr>
        <p:xfrm>
          <a:off x="251520" y="1628800"/>
          <a:ext cx="8424936" cy="2031999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212468"/>
                <a:gridCol w="4212468"/>
              </a:tblGrid>
              <a:tr h="677333">
                <a:tc gridSpan="2">
                  <a:txBody>
                    <a:bodyPr/>
                    <a:lstStyle/>
                    <a:p>
                      <a:pPr rtl="1"/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18- </a:t>
                      </a:r>
                      <a:r>
                        <a:rPr lang="ar-SA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فشل </a:t>
                      </a: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 تقاعس</a:t>
                      </a:r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(ا) 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نجاح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تفاني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(ب) 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إخلاص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وفاء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(ج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)قسر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إكراه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(د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)تأكد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:تحقق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3"/>
          <p:cNvSpPr>
            <a:spLocks noChangeArrowheads="1"/>
          </p:cNvSpPr>
          <p:nvPr/>
        </p:nvSpPr>
        <p:spPr bwMode="gray">
          <a:xfrm rot="16200000">
            <a:off x="7308304" y="4653136"/>
            <a:ext cx="936105" cy="122413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1403648" y="5157192"/>
            <a:ext cx="5791200" cy="93610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ar-SA" sz="2400" b="1" dirty="0" err="1" smtClean="0">
                <a:solidFill>
                  <a:schemeClr val="bg1"/>
                </a:solidFill>
              </a:rPr>
              <a:t>الحل </a:t>
            </a:r>
            <a:r>
              <a:rPr lang="ar-SA" sz="2400" b="1" dirty="0" smtClean="0">
                <a:solidFill>
                  <a:schemeClr val="bg1"/>
                </a:solidFill>
              </a:rPr>
              <a:t>: </a:t>
            </a:r>
            <a:r>
              <a:rPr lang="ar-SA" sz="2400" dirty="0" err="1" smtClean="0">
                <a:solidFill>
                  <a:schemeClr val="bg1"/>
                </a:solidFill>
              </a:rPr>
              <a:t>أ </a:t>
            </a:r>
            <a:r>
              <a:rPr lang="ar-SA" sz="2400" dirty="0" smtClean="0">
                <a:solidFill>
                  <a:schemeClr val="bg1"/>
                </a:solidFill>
              </a:rPr>
              <a:t>( ينتج </a:t>
            </a:r>
            <a:r>
              <a:rPr lang="ar-SA" sz="2400" dirty="0" err="1" smtClean="0">
                <a:solidFill>
                  <a:schemeClr val="bg1"/>
                </a:solidFill>
              </a:rPr>
              <a:t>عن )</a:t>
            </a:r>
            <a:r>
              <a:rPr lang="ar-SA" sz="2400" dirty="0" smtClean="0">
                <a:solidFill>
                  <a:schemeClr val="bg1"/>
                </a:solidFill>
              </a:rPr>
              <a:t> 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236296" y="5013176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الشرح</a:t>
            </a:r>
            <a:r>
              <a:rPr lang="ar-SA" sz="2000" dirty="0" smtClean="0"/>
              <a:t> </a:t>
            </a:r>
            <a:endParaRPr lang="ar-SA" sz="2000" dirty="0"/>
          </a:p>
        </p:txBody>
      </p:sp>
      <p:pic>
        <p:nvPicPr>
          <p:cNvPr id="13" name="صورة 12" descr="شعار-وزارة-التعليم-الجديد-660x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80120" cy="85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geo-shape-polygonal-background-photoshop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179512" y="980728"/>
            <a:ext cx="8712968" cy="5544616"/>
          </a:xfrm>
          <a:prstGeom prst="rect">
            <a:avLst/>
          </a:prstGeom>
          <a:solidFill>
            <a:srgbClr val="4F81BD">
              <a:alpha val="7098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11760" y="188640"/>
            <a:ext cx="4392488" cy="1107504"/>
          </a:xfrm>
          <a:prstGeom prst="rect">
            <a:avLst/>
          </a:prstGeom>
          <a:solidFill>
            <a:schemeClr val="bg2">
              <a:lumMod val="50000"/>
              <a:alpha val="7098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1</a:t>
            </a:r>
            <a:endParaRPr lang="ar-SA" sz="40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322653"/>
              </p:ext>
            </p:extLst>
          </p:nvPr>
        </p:nvGraphicFramePr>
        <p:xfrm>
          <a:off x="251520" y="1628800"/>
          <a:ext cx="8424936" cy="2597573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212468"/>
                <a:gridCol w="4212468"/>
              </a:tblGrid>
              <a:tr h="677333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ar-S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ar-SA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محى </a:t>
                      </a:r>
                      <a:r>
                        <a:rPr lang="ar-S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 أزال</a:t>
                      </a:r>
                      <a:endParaRPr lang="en-US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rtl="1"/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(ا) رقى: صعد</a:t>
                      </a:r>
                      <a:endParaRPr lang="ar-SA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(ج) 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طاعة 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:معصية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ب) 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رجاء 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:خوف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(د)توتر: تشنج</a:t>
                      </a:r>
                      <a:endParaRPr lang="en-US" sz="4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3"/>
          <p:cNvSpPr>
            <a:spLocks noChangeArrowheads="1"/>
          </p:cNvSpPr>
          <p:nvPr/>
        </p:nvSpPr>
        <p:spPr bwMode="gray">
          <a:xfrm rot="16200000">
            <a:off x="7308304" y="4653136"/>
            <a:ext cx="936105" cy="122413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1331640" y="5301208"/>
            <a:ext cx="5791200" cy="93610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ar-SA" sz="3600" b="1" dirty="0" err="1" smtClean="0">
                <a:solidFill>
                  <a:schemeClr val="bg1"/>
                </a:solidFill>
              </a:rPr>
              <a:t>الحل </a:t>
            </a:r>
            <a:r>
              <a:rPr lang="ar-SA" sz="3600" b="1" dirty="0" smtClean="0">
                <a:solidFill>
                  <a:schemeClr val="bg1"/>
                </a:solidFill>
              </a:rPr>
              <a:t>: </a:t>
            </a:r>
            <a:r>
              <a:rPr lang="ar-SA" sz="3600" dirty="0" err="1" smtClean="0">
                <a:solidFill>
                  <a:schemeClr val="bg1"/>
                </a:solidFill>
              </a:rPr>
              <a:t>الإجابة : </a:t>
            </a:r>
            <a:r>
              <a:rPr lang="ar-SA" sz="3600" dirty="0" smtClean="0">
                <a:solidFill>
                  <a:schemeClr val="bg1"/>
                </a:solidFill>
              </a:rPr>
              <a:t>( </a:t>
            </a:r>
            <a:r>
              <a:rPr lang="ar-SA" sz="3600" dirty="0" err="1" smtClean="0">
                <a:solidFill>
                  <a:schemeClr val="bg1"/>
                </a:solidFill>
              </a:rPr>
              <a:t>أ </a:t>
            </a:r>
            <a:r>
              <a:rPr lang="ar-SA" sz="3600" dirty="0" smtClean="0">
                <a:solidFill>
                  <a:schemeClr val="bg1"/>
                </a:solidFill>
              </a:rPr>
              <a:t>) </a:t>
            </a:r>
            <a:r>
              <a:rPr lang="ar-SA" sz="3600" dirty="0" err="1" smtClean="0">
                <a:solidFill>
                  <a:schemeClr val="bg1"/>
                </a:solidFill>
              </a:rPr>
              <a:t>ترادف .</a:t>
            </a:r>
            <a:r>
              <a:rPr lang="ar-SA" sz="3600" b="1" dirty="0" smtClean="0">
                <a:solidFill>
                  <a:schemeClr val="bg1"/>
                </a:solidFill>
              </a:rPr>
              <a:t> </a:t>
            </a: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236296" y="5013176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الشرح</a:t>
            </a:r>
            <a:r>
              <a:rPr lang="ar-SA" sz="2000" dirty="0" smtClean="0"/>
              <a:t> </a:t>
            </a:r>
            <a:endParaRPr lang="ar-SA" sz="2000" dirty="0"/>
          </a:p>
        </p:txBody>
      </p:sp>
      <p:pic>
        <p:nvPicPr>
          <p:cNvPr id="13" name="صورة 12" descr="شعار-وزارة-التعليم-الجديد-660x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80120" cy="85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geo-shape-polygonal-background-photoshop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179512" y="980728"/>
            <a:ext cx="8712968" cy="5544616"/>
          </a:xfrm>
          <a:prstGeom prst="rect">
            <a:avLst/>
          </a:prstGeom>
          <a:solidFill>
            <a:srgbClr val="4F81BD">
              <a:alpha val="7098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11760" y="188640"/>
            <a:ext cx="4392488" cy="1107504"/>
          </a:xfrm>
          <a:prstGeom prst="rect">
            <a:avLst/>
          </a:prstGeom>
          <a:solidFill>
            <a:schemeClr val="bg2">
              <a:lumMod val="50000"/>
              <a:alpha val="7098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19</a:t>
            </a:r>
            <a:endParaRPr lang="ar-SA" sz="40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322653"/>
              </p:ext>
            </p:extLst>
          </p:nvPr>
        </p:nvGraphicFramePr>
        <p:xfrm>
          <a:off x="251520" y="1628800"/>
          <a:ext cx="8424936" cy="2031999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212468"/>
                <a:gridCol w="4212468"/>
              </a:tblGrid>
              <a:tr h="677333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19- </a:t>
                      </a:r>
                      <a:r>
                        <a:rPr lang="ar-SA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كواكب </a:t>
                      </a: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:عطارد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(ا) 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ألوان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:أحمر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(ج) 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صقر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طائر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(ب) 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شرق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:غرب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(د) 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مدرس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معلم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3"/>
          <p:cNvSpPr>
            <a:spLocks noChangeArrowheads="1"/>
          </p:cNvSpPr>
          <p:nvPr/>
        </p:nvSpPr>
        <p:spPr bwMode="gray">
          <a:xfrm rot="16200000">
            <a:off x="7308304" y="4653136"/>
            <a:ext cx="936105" cy="122413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1331640" y="5301208"/>
            <a:ext cx="5791200" cy="93610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ar-SA" sz="2400" b="1" dirty="0" err="1" smtClean="0">
                <a:solidFill>
                  <a:schemeClr val="bg1"/>
                </a:solidFill>
              </a:rPr>
              <a:t>الحل : </a:t>
            </a:r>
            <a:r>
              <a:rPr lang="ar-SA" sz="2400" b="1" dirty="0" smtClean="0">
                <a:solidFill>
                  <a:schemeClr val="bg1"/>
                </a:solidFill>
              </a:rPr>
              <a:t>( </a:t>
            </a:r>
            <a:r>
              <a:rPr lang="ar-SA" sz="2400" b="1" dirty="0" err="1" smtClean="0">
                <a:solidFill>
                  <a:schemeClr val="bg1"/>
                </a:solidFill>
              </a:rPr>
              <a:t>أ </a:t>
            </a:r>
            <a:r>
              <a:rPr lang="ar-SA" sz="2400" b="1" dirty="0" smtClean="0">
                <a:solidFill>
                  <a:schemeClr val="bg1"/>
                </a:solidFill>
              </a:rPr>
              <a:t>) كل إلى </a:t>
            </a:r>
            <a:r>
              <a:rPr lang="ar-SA" sz="2400" b="1" dirty="0" err="1" smtClean="0">
                <a:solidFill>
                  <a:schemeClr val="bg1"/>
                </a:solidFill>
              </a:rPr>
              <a:t>جزء </a:t>
            </a:r>
            <a:r>
              <a:rPr lang="ar-SA" sz="2400" b="1" dirty="0" err="1" smtClean="0"/>
              <a:t>.</a:t>
            </a:r>
            <a:endParaRPr lang="ar-SA" sz="2400" b="1" dirty="0" smtClean="0">
              <a:solidFill>
                <a:schemeClr val="bg1"/>
              </a:solidFill>
            </a:endParaRP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236296" y="5013176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الشرح</a:t>
            </a:r>
            <a:r>
              <a:rPr lang="ar-SA" sz="2000" dirty="0" smtClean="0"/>
              <a:t> </a:t>
            </a:r>
            <a:endParaRPr lang="ar-SA" sz="2000" dirty="0"/>
          </a:p>
        </p:txBody>
      </p:sp>
      <p:pic>
        <p:nvPicPr>
          <p:cNvPr id="13" name="صورة 12" descr="شعار-وزارة-التعليم-الجديد-660x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80120" cy="85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geo-shape-polygonal-background-photoshop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179512" y="980728"/>
            <a:ext cx="8712968" cy="5544616"/>
          </a:xfrm>
          <a:prstGeom prst="rect">
            <a:avLst/>
          </a:prstGeom>
          <a:solidFill>
            <a:srgbClr val="4F81BD">
              <a:alpha val="7098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11760" y="188640"/>
            <a:ext cx="4392488" cy="1107504"/>
          </a:xfrm>
          <a:prstGeom prst="rect">
            <a:avLst/>
          </a:prstGeom>
          <a:solidFill>
            <a:schemeClr val="bg2">
              <a:lumMod val="50000"/>
              <a:alpha val="7098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20</a:t>
            </a:r>
            <a:endParaRPr lang="ar-SA" sz="40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322653"/>
              </p:ext>
            </p:extLst>
          </p:nvPr>
        </p:nvGraphicFramePr>
        <p:xfrm>
          <a:off x="251520" y="1628800"/>
          <a:ext cx="8424936" cy="2031999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212468"/>
                <a:gridCol w="4212468"/>
              </a:tblGrid>
              <a:tr h="677333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20-يبطن: يخفي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(ا) 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يكتم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:يستر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(ب) 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كتاب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:قراءة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(ج) 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مدرسة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طالب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(د) حراسة: جندي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3"/>
          <p:cNvSpPr>
            <a:spLocks noChangeArrowheads="1"/>
          </p:cNvSpPr>
          <p:nvPr/>
        </p:nvSpPr>
        <p:spPr bwMode="gray">
          <a:xfrm rot="16200000">
            <a:off x="7308304" y="4653136"/>
            <a:ext cx="936105" cy="122413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1331640" y="5301208"/>
            <a:ext cx="5791200" cy="93610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ar-SA" sz="3200" b="1" dirty="0" err="1" smtClean="0">
                <a:solidFill>
                  <a:schemeClr val="bg1"/>
                </a:solidFill>
              </a:rPr>
              <a:t>الحل </a:t>
            </a:r>
            <a:r>
              <a:rPr lang="ar-SA" sz="3200" b="1" dirty="0" smtClean="0">
                <a:solidFill>
                  <a:schemeClr val="bg1"/>
                </a:solidFill>
              </a:rPr>
              <a:t>: </a:t>
            </a:r>
            <a:r>
              <a:rPr lang="ar-SA" sz="3200" b="1" dirty="0" err="1" smtClean="0">
                <a:solidFill>
                  <a:schemeClr val="bg1"/>
                </a:solidFill>
              </a:rPr>
              <a:t>الإجابة  </a:t>
            </a:r>
            <a:r>
              <a:rPr lang="ar-SA" sz="3200" b="1" dirty="0" smtClean="0">
                <a:solidFill>
                  <a:schemeClr val="bg1"/>
                </a:solidFill>
              </a:rPr>
              <a:t>(أ) ترادف</a:t>
            </a: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236296" y="5013176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الشرح</a:t>
            </a:r>
            <a:r>
              <a:rPr lang="ar-SA" sz="2000" dirty="0" smtClean="0"/>
              <a:t> </a:t>
            </a:r>
            <a:endParaRPr lang="ar-SA" sz="2000" dirty="0"/>
          </a:p>
        </p:txBody>
      </p:sp>
      <p:pic>
        <p:nvPicPr>
          <p:cNvPr id="13" name="صورة 12" descr="شعار-وزارة-التعليم-الجديد-660x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80120" cy="85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geo-shape-polygonal-background-photoshop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179512" y="980728"/>
            <a:ext cx="8712968" cy="5544616"/>
          </a:xfrm>
          <a:prstGeom prst="rect">
            <a:avLst/>
          </a:prstGeom>
          <a:solidFill>
            <a:srgbClr val="4F81BD">
              <a:alpha val="7098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11760" y="188640"/>
            <a:ext cx="4392488" cy="1107504"/>
          </a:xfrm>
          <a:prstGeom prst="rect">
            <a:avLst/>
          </a:prstGeom>
          <a:solidFill>
            <a:schemeClr val="bg2">
              <a:lumMod val="50000"/>
              <a:alpha val="7098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21</a:t>
            </a:r>
            <a:endParaRPr lang="ar-SA" sz="40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322653"/>
              </p:ext>
            </p:extLst>
          </p:nvPr>
        </p:nvGraphicFramePr>
        <p:xfrm>
          <a:off x="251520" y="1628800"/>
          <a:ext cx="8424936" cy="2421466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212468"/>
                <a:gridCol w="4212468"/>
              </a:tblGrid>
              <a:tr h="677333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21-سؤال </a:t>
                      </a: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 جواب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(ا) 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نوم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يقظه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(ب) 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إفطار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صوم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(ج) 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مال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زكاة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(د) 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تقدم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تأخر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3"/>
          <p:cNvSpPr>
            <a:spLocks noChangeArrowheads="1"/>
          </p:cNvSpPr>
          <p:nvPr/>
        </p:nvSpPr>
        <p:spPr bwMode="gray">
          <a:xfrm rot="16200000">
            <a:off x="7308304" y="4653136"/>
            <a:ext cx="936105" cy="122413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1331640" y="4941168"/>
            <a:ext cx="5791200" cy="129614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ar-SA" sz="2400" b="1" dirty="0" err="1" smtClean="0">
                <a:solidFill>
                  <a:schemeClr val="bg1"/>
                </a:solidFill>
              </a:rPr>
              <a:t>الحل </a:t>
            </a:r>
            <a:r>
              <a:rPr lang="ar-SA" sz="2400" b="1" dirty="0" smtClean="0">
                <a:solidFill>
                  <a:schemeClr val="bg1"/>
                </a:solidFill>
              </a:rPr>
              <a:t>: </a:t>
            </a:r>
            <a:r>
              <a:rPr lang="ar-SA" sz="2400" b="1" dirty="0" err="1" smtClean="0">
                <a:solidFill>
                  <a:schemeClr val="bg1"/>
                </a:solidFill>
              </a:rPr>
              <a:t>ج  </a:t>
            </a:r>
            <a:r>
              <a:rPr lang="ar-SA" sz="2400" b="1" dirty="0" smtClean="0">
                <a:solidFill>
                  <a:schemeClr val="bg1"/>
                </a:solidFill>
              </a:rPr>
              <a:t>( السؤال يحتاج إلى اجابة </a:t>
            </a:r>
          </a:p>
          <a:p>
            <a:r>
              <a:rPr lang="ar-SA" sz="2400" b="1" dirty="0" smtClean="0">
                <a:solidFill>
                  <a:schemeClr val="bg1"/>
                </a:solidFill>
              </a:rPr>
              <a:t>وكذلك المال يحتاج إلى زكا</a:t>
            </a:r>
            <a:r>
              <a:rPr lang="ar-SA" sz="2400" dirty="0" smtClean="0">
                <a:solidFill>
                  <a:schemeClr val="bg1"/>
                </a:solidFill>
              </a:rPr>
              <a:t>ة</a:t>
            </a:r>
            <a:endParaRPr lang="ar-SA" sz="2400" b="1" dirty="0" smtClean="0">
              <a:solidFill>
                <a:schemeClr val="bg1"/>
              </a:solidFill>
            </a:endParaRP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236296" y="5013176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الشرح</a:t>
            </a:r>
            <a:r>
              <a:rPr lang="ar-SA" sz="2000" dirty="0" smtClean="0"/>
              <a:t> </a:t>
            </a:r>
            <a:endParaRPr lang="ar-SA" sz="2000" dirty="0"/>
          </a:p>
        </p:txBody>
      </p:sp>
      <p:pic>
        <p:nvPicPr>
          <p:cNvPr id="13" name="صورة 12" descr="شعار-وزارة-التعليم-الجديد-660x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80120" cy="85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geo-shape-polygonal-background-photoshop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179512" y="980728"/>
            <a:ext cx="8712968" cy="5544616"/>
          </a:xfrm>
          <a:prstGeom prst="rect">
            <a:avLst/>
          </a:prstGeom>
          <a:solidFill>
            <a:srgbClr val="4F81BD">
              <a:alpha val="7098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11760" y="188640"/>
            <a:ext cx="4392488" cy="1107504"/>
          </a:xfrm>
          <a:prstGeom prst="rect">
            <a:avLst/>
          </a:prstGeom>
          <a:solidFill>
            <a:schemeClr val="bg2">
              <a:lumMod val="50000"/>
              <a:alpha val="7098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22</a:t>
            </a:r>
            <a:endParaRPr lang="ar-SA" sz="40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322653"/>
              </p:ext>
            </p:extLst>
          </p:nvPr>
        </p:nvGraphicFramePr>
        <p:xfrm>
          <a:off x="251520" y="1628800"/>
          <a:ext cx="8424936" cy="2031999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212468"/>
                <a:gridCol w="4212468"/>
              </a:tblGrid>
              <a:tr h="677333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22- </a:t>
                      </a:r>
                      <a:r>
                        <a:rPr lang="ar-SA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أوفياء </a:t>
                      </a: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 وفي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(ا) 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أتقياء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تقي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(ب)  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كبرياء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كبير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(ج) 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حشد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جماعة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(د) 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أشجار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شجره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3"/>
          <p:cNvSpPr>
            <a:spLocks noChangeArrowheads="1"/>
          </p:cNvSpPr>
          <p:nvPr/>
        </p:nvSpPr>
        <p:spPr bwMode="gray">
          <a:xfrm rot="16200000">
            <a:off x="7308304" y="4653136"/>
            <a:ext cx="936105" cy="122413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1331640" y="5301208"/>
            <a:ext cx="5791200" cy="93610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ar-SA" sz="3200" b="1" dirty="0" err="1" smtClean="0">
                <a:solidFill>
                  <a:schemeClr val="bg1"/>
                </a:solidFill>
              </a:rPr>
              <a:t>الحل : </a:t>
            </a:r>
            <a:r>
              <a:rPr lang="ar-SA" sz="3200" b="1" dirty="0" smtClean="0">
                <a:solidFill>
                  <a:schemeClr val="bg1"/>
                </a:solidFill>
              </a:rPr>
              <a:t>( </a:t>
            </a:r>
            <a:r>
              <a:rPr lang="ar-SA" sz="3200" b="1" dirty="0" err="1" smtClean="0">
                <a:solidFill>
                  <a:schemeClr val="bg1"/>
                </a:solidFill>
              </a:rPr>
              <a:t>أ </a:t>
            </a:r>
            <a:r>
              <a:rPr lang="ar-SA" sz="3200" b="1" dirty="0" smtClean="0">
                <a:solidFill>
                  <a:schemeClr val="bg1"/>
                </a:solidFill>
              </a:rPr>
              <a:t>) جمع مفردة بنفس الاوزان</a:t>
            </a: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236296" y="5013176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الشرح</a:t>
            </a:r>
            <a:r>
              <a:rPr lang="ar-SA" sz="2000" dirty="0" smtClean="0"/>
              <a:t> </a:t>
            </a:r>
            <a:endParaRPr lang="ar-SA" sz="2000" dirty="0"/>
          </a:p>
        </p:txBody>
      </p:sp>
      <p:pic>
        <p:nvPicPr>
          <p:cNvPr id="13" name="صورة 12" descr="شعار-وزارة-التعليم-الجديد-660x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80120" cy="85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geo-shape-polygonal-background-photoshop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179512" y="980728"/>
            <a:ext cx="8712968" cy="5544616"/>
          </a:xfrm>
          <a:prstGeom prst="rect">
            <a:avLst/>
          </a:prstGeom>
          <a:solidFill>
            <a:srgbClr val="4F81BD">
              <a:alpha val="7098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11760" y="188640"/>
            <a:ext cx="4392488" cy="1107504"/>
          </a:xfrm>
          <a:prstGeom prst="rect">
            <a:avLst/>
          </a:prstGeom>
          <a:solidFill>
            <a:schemeClr val="bg2">
              <a:lumMod val="50000"/>
              <a:alpha val="7098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23</a:t>
            </a:r>
            <a:endParaRPr lang="ar-SA" sz="40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322653"/>
              </p:ext>
            </p:extLst>
          </p:nvPr>
        </p:nvGraphicFramePr>
        <p:xfrm>
          <a:off x="251520" y="1628800"/>
          <a:ext cx="8424936" cy="2031999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212468"/>
                <a:gridCol w="4212468"/>
              </a:tblGrid>
              <a:tr h="677333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23-أصابع </a:t>
                      </a: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:ذراع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(ا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)صفحة 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كتاب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(ب) غصن: جذور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(ج) 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شجرة 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ثمرة 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(د) 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طبيب 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مشرط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3"/>
          <p:cNvSpPr>
            <a:spLocks noChangeArrowheads="1"/>
          </p:cNvSpPr>
          <p:nvPr/>
        </p:nvSpPr>
        <p:spPr bwMode="gray">
          <a:xfrm rot="16200000">
            <a:off x="7308304" y="4653136"/>
            <a:ext cx="936105" cy="122413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1331640" y="4941168"/>
            <a:ext cx="5791200" cy="129614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/>
            <a:r>
              <a:rPr lang="ar-SA" sz="2400" b="1" dirty="0" err="1" smtClean="0">
                <a:solidFill>
                  <a:schemeClr val="bg1"/>
                </a:solidFill>
              </a:rPr>
              <a:t>الحل </a:t>
            </a:r>
            <a:r>
              <a:rPr lang="ar-SA" sz="2400" dirty="0" smtClean="0">
                <a:solidFill>
                  <a:schemeClr val="bg1"/>
                </a:solidFill>
              </a:rPr>
              <a:t>: </a:t>
            </a:r>
            <a:r>
              <a:rPr lang="ar-SA" sz="2400" dirty="0" err="1" smtClean="0">
                <a:solidFill>
                  <a:schemeClr val="bg1"/>
                </a:solidFill>
              </a:rPr>
              <a:t>ب </a:t>
            </a:r>
            <a:r>
              <a:rPr lang="ar-SA" sz="2400" dirty="0" smtClean="0">
                <a:solidFill>
                  <a:schemeClr val="bg1"/>
                </a:solidFill>
              </a:rPr>
              <a:t>( </a:t>
            </a:r>
            <a:r>
              <a:rPr lang="ar-SA" sz="2400" dirty="0" err="1" smtClean="0">
                <a:solidFill>
                  <a:schemeClr val="bg1"/>
                </a:solidFill>
              </a:rPr>
              <a:t>اصابع </a:t>
            </a:r>
            <a:r>
              <a:rPr lang="ar-SA" sz="2400" dirty="0" smtClean="0">
                <a:solidFill>
                  <a:schemeClr val="bg1"/>
                </a:solidFill>
              </a:rPr>
              <a:t>– كف- غصن</a:t>
            </a:r>
          </a:p>
          <a:p>
            <a:pPr algn="ctr"/>
            <a:r>
              <a:rPr lang="ar-SA" sz="2400" dirty="0" smtClean="0">
                <a:solidFill>
                  <a:schemeClr val="bg1"/>
                </a:solidFill>
              </a:rPr>
              <a:t> </a:t>
            </a:r>
            <a:r>
              <a:rPr lang="ar-SA" sz="2400" dirty="0" err="1" smtClean="0">
                <a:solidFill>
                  <a:schemeClr val="bg1"/>
                </a:solidFill>
              </a:rPr>
              <a:t>-ساق -غصون -جذور )</a:t>
            </a:r>
            <a:endParaRPr lang="ar-SA" sz="2400" b="1" dirty="0" smtClean="0">
              <a:solidFill>
                <a:schemeClr val="bg1"/>
              </a:solidFill>
            </a:endParaRP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236296" y="5013176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الشرح</a:t>
            </a:r>
            <a:r>
              <a:rPr lang="ar-SA" sz="2000" dirty="0" smtClean="0"/>
              <a:t> </a:t>
            </a:r>
            <a:endParaRPr lang="ar-SA" sz="2000" dirty="0"/>
          </a:p>
        </p:txBody>
      </p:sp>
      <p:pic>
        <p:nvPicPr>
          <p:cNvPr id="13" name="صورة 12" descr="شعار-وزارة-التعليم-الجديد-660x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80120" cy="85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geo-shape-polygonal-background-photoshop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179512" y="980728"/>
            <a:ext cx="8712968" cy="5544616"/>
          </a:xfrm>
          <a:prstGeom prst="rect">
            <a:avLst/>
          </a:prstGeom>
          <a:solidFill>
            <a:srgbClr val="4F81BD">
              <a:alpha val="7098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11760" y="188640"/>
            <a:ext cx="4392488" cy="1107504"/>
          </a:xfrm>
          <a:prstGeom prst="rect">
            <a:avLst/>
          </a:prstGeom>
          <a:solidFill>
            <a:schemeClr val="bg2">
              <a:lumMod val="50000"/>
              <a:alpha val="7098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24</a:t>
            </a:r>
            <a:endParaRPr lang="ar-SA" sz="40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322653"/>
              </p:ext>
            </p:extLst>
          </p:nvPr>
        </p:nvGraphicFramePr>
        <p:xfrm>
          <a:off x="251520" y="1628800"/>
          <a:ext cx="8424936" cy="2031999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212468"/>
                <a:gridCol w="4212468"/>
              </a:tblGrid>
              <a:tr h="677333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24- نوى:تمر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(ا) 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جامعة 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تعلم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(ب) 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مروحيه 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مستشفى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(ج) 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لوحة 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شارع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(د) 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إشارة 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تجاوز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3"/>
          <p:cNvSpPr>
            <a:spLocks noChangeArrowheads="1"/>
          </p:cNvSpPr>
          <p:nvPr/>
        </p:nvSpPr>
        <p:spPr bwMode="gray">
          <a:xfrm rot="16200000">
            <a:off x="7308304" y="4653136"/>
            <a:ext cx="936105" cy="122413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1331640" y="5301208"/>
            <a:ext cx="5791200" cy="93610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ar-SA" sz="2400" b="1" dirty="0" err="1" smtClean="0">
                <a:solidFill>
                  <a:schemeClr val="bg1"/>
                </a:solidFill>
              </a:rPr>
              <a:t>الحل :</a:t>
            </a:r>
            <a:r>
              <a:rPr lang="ar-SA" sz="2400" dirty="0" err="1" smtClean="0">
                <a:solidFill>
                  <a:schemeClr val="bg1"/>
                </a:solidFill>
              </a:rPr>
              <a:t> </a:t>
            </a:r>
            <a:r>
              <a:rPr lang="ar-SA" sz="3200" b="1" dirty="0" smtClean="0">
                <a:solidFill>
                  <a:schemeClr val="bg1"/>
                </a:solidFill>
              </a:rPr>
              <a:t>(ج)  مكانية </a:t>
            </a: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236296" y="5013176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الشرح</a:t>
            </a:r>
            <a:r>
              <a:rPr lang="ar-SA" sz="2000" dirty="0" smtClean="0"/>
              <a:t> </a:t>
            </a:r>
            <a:endParaRPr lang="ar-SA" sz="2000" dirty="0"/>
          </a:p>
        </p:txBody>
      </p:sp>
      <p:pic>
        <p:nvPicPr>
          <p:cNvPr id="13" name="صورة 12" descr="شعار-وزارة-التعليم-الجديد-660x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80120" cy="85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geo-shape-polygonal-background-photoshop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179512" y="980728"/>
            <a:ext cx="8712968" cy="5544616"/>
          </a:xfrm>
          <a:prstGeom prst="rect">
            <a:avLst/>
          </a:prstGeom>
          <a:solidFill>
            <a:srgbClr val="4F81BD">
              <a:alpha val="7098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11760" y="188640"/>
            <a:ext cx="4392488" cy="1107504"/>
          </a:xfrm>
          <a:prstGeom prst="rect">
            <a:avLst/>
          </a:prstGeom>
          <a:solidFill>
            <a:schemeClr val="bg2">
              <a:lumMod val="50000"/>
              <a:alpha val="7098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25</a:t>
            </a:r>
            <a:endParaRPr lang="ar-SA" sz="40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322653"/>
              </p:ext>
            </p:extLst>
          </p:nvPr>
        </p:nvGraphicFramePr>
        <p:xfrm>
          <a:off x="251520" y="1628800"/>
          <a:ext cx="8424936" cy="2810933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212468"/>
                <a:gridCol w="4212468"/>
              </a:tblGrid>
              <a:tr h="677333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25- </a:t>
                      </a:r>
                      <a:r>
                        <a:rPr lang="ar-SA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شجرة </a:t>
                      </a: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 لحاء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rtl="1"/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(ا) 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إنسان 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جلد</a:t>
                      </a:r>
                      <a:endParaRPr lang="ar-SA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(ب) 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حمام 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هديل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(ج) 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خطوب 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جسيمة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(د) 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شبل 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أسد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3"/>
          <p:cNvSpPr>
            <a:spLocks noChangeArrowheads="1"/>
          </p:cNvSpPr>
          <p:nvPr/>
        </p:nvSpPr>
        <p:spPr bwMode="gray">
          <a:xfrm rot="16200000">
            <a:off x="7308304" y="4653136"/>
            <a:ext cx="936105" cy="122413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1331640" y="5301208"/>
            <a:ext cx="5791200" cy="93610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ar-SA" sz="2400" b="1" dirty="0" err="1" smtClean="0">
                <a:solidFill>
                  <a:schemeClr val="bg1"/>
                </a:solidFill>
              </a:rPr>
              <a:t>الحل : </a:t>
            </a:r>
            <a:r>
              <a:rPr lang="ar-SA" sz="2400" dirty="0" smtClean="0">
                <a:solidFill>
                  <a:schemeClr val="bg1"/>
                </a:solidFill>
              </a:rPr>
              <a:t>( </a:t>
            </a:r>
            <a:r>
              <a:rPr lang="ar-SA" sz="2400" dirty="0" err="1" smtClean="0">
                <a:solidFill>
                  <a:schemeClr val="bg1"/>
                </a:solidFill>
              </a:rPr>
              <a:t>أ </a:t>
            </a:r>
            <a:r>
              <a:rPr lang="ar-SA" sz="2400" dirty="0" smtClean="0">
                <a:solidFill>
                  <a:schemeClr val="bg1"/>
                </a:solidFill>
              </a:rPr>
              <a:t>) يغطى </a:t>
            </a:r>
            <a:r>
              <a:rPr lang="ar-SA" sz="2400" dirty="0" err="1" smtClean="0">
                <a:solidFill>
                  <a:schemeClr val="bg1"/>
                </a:solidFill>
              </a:rPr>
              <a:t>بـ</a:t>
            </a:r>
            <a:r>
              <a:rPr lang="ar-SA" sz="2400" dirty="0" smtClean="0">
                <a:solidFill>
                  <a:schemeClr val="bg1"/>
                </a:solidFill>
              </a:rPr>
              <a:t> </a:t>
            </a:r>
            <a:r>
              <a:rPr lang="ar-SA" sz="2400" dirty="0" err="1" smtClean="0">
                <a:solidFill>
                  <a:schemeClr val="bg1"/>
                </a:solidFill>
              </a:rPr>
              <a:t>)</a:t>
            </a:r>
            <a:endParaRPr lang="ar-SA" sz="2400" b="1" dirty="0" smtClean="0">
              <a:solidFill>
                <a:schemeClr val="bg1"/>
              </a:solidFill>
            </a:endParaRP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236296" y="5013176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الشرح</a:t>
            </a:r>
            <a:r>
              <a:rPr lang="ar-SA" sz="2000" dirty="0" smtClean="0"/>
              <a:t> </a:t>
            </a:r>
            <a:endParaRPr lang="ar-SA" sz="2000" dirty="0"/>
          </a:p>
        </p:txBody>
      </p:sp>
      <p:pic>
        <p:nvPicPr>
          <p:cNvPr id="13" name="صورة 12" descr="شعار-وزارة-التعليم-الجديد-660x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80120" cy="85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geo-shape-polygonal-background-photoshop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179512" y="980728"/>
            <a:ext cx="8712968" cy="5544616"/>
          </a:xfrm>
          <a:prstGeom prst="rect">
            <a:avLst/>
          </a:prstGeom>
          <a:solidFill>
            <a:srgbClr val="4F81BD">
              <a:alpha val="7098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11760" y="188640"/>
            <a:ext cx="4392488" cy="1107504"/>
          </a:xfrm>
          <a:prstGeom prst="rect">
            <a:avLst/>
          </a:prstGeom>
          <a:solidFill>
            <a:schemeClr val="bg2">
              <a:lumMod val="50000"/>
              <a:alpha val="7098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27</a:t>
            </a:r>
            <a:endParaRPr lang="ar-SA" sz="40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322653"/>
              </p:ext>
            </p:extLst>
          </p:nvPr>
        </p:nvGraphicFramePr>
        <p:xfrm>
          <a:off x="251520" y="1628800"/>
          <a:ext cx="8424936" cy="2421466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212468"/>
                <a:gridCol w="4212468"/>
              </a:tblGrid>
              <a:tr h="677333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27- </a:t>
                      </a:r>
                      <a:r>
                        <a:rPr lang="ar-SA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حارس </a:t>
                      </a: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 مرمى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(ا) 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ذكي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ساذج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(ج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)شجاع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جبان</a:t>
                      </a:r>
                      <a:endParaRPr lang="ar-SA" sz="3200" b="1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(ب) 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دائرة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شمس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(د) 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حادثة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رواية</a:t>
                      </a:r>
                      <a:endParaRPr lang="ar-SA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3"/>
          <p:cNvSpPr>
            <a:spLocks noChangeArrowheads="1"/>
          </p:cNvSpPr>
          <p:nvPr/>
        </p:nvSpPr>
        <p:spPr bwMode="gray">
          <a:xfrm rot="16200000">
            <a:off x="7308304" y="4653136"/>
            <a:ext cx="936105" cy="122413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827584" y="4725144"/>
            <a:ext cx="6295256" cy="151216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endParaRPr lang="ar-SA" sz="2400" b="1" dirty="0" smtClean="0">
              <a:solidFill>
                <a:schemeClr val="bg1"/>
              </a:solidFill>
            </a:endParaRPr>
          </a:p>
          <a:p>
            <a:r>
              <a:rPr lang="ar-SA" sz="3200" dirty="0" err="1" smtClean="0">
                <a:solidFill>
                  <a:schemeClr val="bg1"/>
                </a:solidFill>
              </a:rPr>
              <a:t>الحل : </a:t>
            </a:r>
            <a:r>
              <a:rPr lang="ar-SA" sz="3200" dirty="0" smtClean="0">
                <a:solidFill>
                  <a:schemeClr val="bg1"/>
                </a:solidFill>
              </a:rPr>
              <a:t>: </a:t>
            </a:r>
            <a:r>
              <a:rPr lang="ar-SA" sz="3200" dirty="0" err="1" smtClean="0">
                <a:solidFill>
                  <a:schemeClr val="bg1"/>
                </a:solidFill>
              </a:rPr>
              <a:t>د </a:t>
            </a:r>
            <a:r>
              <a:rPr lang="ar-SA" sz="3200" dirty="0" smtClean="0">
                <a:solidFill>
                  <a:schemeClr val="bg1"/>
                </a:solidFill>
              </a:rPr>
              <a:t>( </a:t>
            </a:r>
            <a:r>
              <a:rPr lang="ar-SA" sz="3200" dirty="0" err="1" smtClean="0">
                <a:solidFill>
                  <a:schemeClr val="bg1"/>
                </a:solidFill>
              </a:rPr>
              <a:t>احتياج </a:t>
            </a:r>
            <a:r>
              <a:rPr lang="ar-SA" sz="3200" dirty="0" smtClean="0">
                <a:solidFill>
                  <a:schemeClr val="bg1"/>
                </a:solidFill>
              </a:rPr>
              <a:t>..المرمى يحتاج</a:t>
            </a:r>
          </a:p>
          <a:p>
            <a:r>
              <a:rPr lang="ar-SA" sz="3200" dirty="0" smtClean="0">
                <a:solidFill>
                  <a:schemeClr val="bg1"/>
                </a:solidFill>
              </a:rPr>
              <a:t> إلى حارس كما أن الرواية تحتاج إلى حادثة</a:t>
            </a:r>
            <a:r>
              <a:rPr lang="ar-SA" sz="3200" dirty="0" err="1" smtClean="0">
                <a:solidFill>
                  <a:schemeClr val="bg1"/>
                </a:solidFill>
              </a:rPr>
              <a:t>)</a:t>
            </a:r>
            <a:endParaRPr lang="en-US" sz="3200" dirty="0" smtClean="0">
              <a:solidFill>
                <a:schemeClr val="bg1"/>
              </a:solidFill>
            </a:endParaRPr>
          </a:p>
          <a:p>
            <a:endParaRPr lang="ar-SA" sz="2400" b="1" dirty="0" smtClean="0">
              <a:solidFill>
                <a:schemeClr val="bg1"/>
              </a:solidFill>
            </a:endParaRP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236296" y="5013176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الشرح</a:t>
            </a:r>
            <a:r>
              <a:rPr lang="ar-SA" sz="2000" dirty="0" smtClean="0"/>
              <a:t> </a:t>
            </a:r>
            <a:endParaRPr lang="ar-SA" sz="2000" dirty="0"/>
          </a:p>
        </p:txBody>
      </p:sp>
      <p:pic>
        <p:nvPicPr>
          <p:cNvPr id="13" name="صورة 12" descr="شعار-وزارة-التعليم-الجديد-660x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80120" cy="85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geo-shape-polygonal-background-photoshop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179512" y="980728"/>
            <a:ext cx="8712968" cy="5544616"/>
          </a:xfrm>
          <a:prstGeom prst="rect">
            <a:avLst/>
          </a:prstGeom>
          <a:solidFill>
            <a:srgbClr val="4F81BD">
              <a:alpha val="7098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11760" y="188640"/>
            <a:ext cx="4392488" cy="1107504"/>
          </a:xfrm>
          <a:prstGeom prst="rect">
            <a:avLst/>
          </a:prstGeom>
          <a:solidFill>
            <a:schemeClr val="bg2">
              <a:lumMod val="50000"/>
              <a:alpha val="7098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28</a:t>
            </a:r>
            <a:endParaRPr lang="ar-SA" sz="40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322653"/>
              </p:ext>
            </p:extLst>
          </p:nvPr>
        </p:nvGraphicFramePr>
        <p:xfrm>
          <a:off x="251520" y="1628800"/>
          <a:ext cx="8424936" cy="2031999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212468"/>
                <a:gridCol w="4212468"/>
              </a:tblGrid>
              <a:tr h="677333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28- </a:t>
                      </a:r>
                      <a:r>
                        <a:rPr lang="ar-SA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حليب </a:t>
                      </a: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ar-SA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زبدة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(ا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)عصير 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تفاح 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(ب) 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زيتون 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زيت 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(ج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)حطب 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:شجر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(د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)فحم 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نبات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3"/>
          <p:cNvSpPr>
            <a:spLocks noChangeArrowheads="1"/>
          </p:cNvSpPr>
          <p:nvPr/>
        </p:nvSpPr>
        <p:spPr bwMode="gray">
          <a:xfrm rot="16200000">
            <a:off x="7308304" y="4653136"/>
            <a:ext cx="936105" cy="122413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1331640" y="4725144"/>
            <a:ext cx="5791200" cy="151216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endParaRPr lang="ar-SA" sz="2400" b="1" dirty="0" smtClean="0">
              <a:solidFill>
                <a:schemeClr val="bg1"/>
              </a:solidFill>
            </a:endParaRPr>
          </a:p>
          <a:p>
            <a:r>
              <a:rPr lang="ar-SA" sz="3200" b="1" dirty="0" err="1" smtClean="0">
                <a:solidFill>
                  <a:schemeClr val="bg1"/>
                </a:solidFill>
              </a:rPr>
              <a:t>الحل </a:t>
            </a:r>
            <a:r>
              <a:rPr lang="ar-SA" sz="3200" b="1" dirty="0" smtClean="0">
                <a:solidFill>
                  <a:schemeClr val="bg1"/>
                </a:solidFill>
              </a:rPr>
              <a:t>: </a:t>
            </a:r>
            <a:r>
              <a:rPr lang="ar-SA" sz="3200" dirty="0" err="1" smtClean="0">
                <a:solidFill>
                  <a:schemeClr val="bg1"/>
                </a:solidFill>
              </a:rPr>
              <a:t>ب </a:t>
            </a:r>
            <a:r>
              <a:rPr lang="ar-SA" sz="3200" dirty="0" smtClean="0">
                <a:solidFill>
                  <a:schemeClr val="bg1"/>
                </a:solidFill>
              </a:rPr>
              <a:t>( </a:t>
            </a:r>
            <a:r>
              <a:rPr lang="ar-SA" sz="3200" dirty="0" err="1" smtClean="0">
                <a:solidFill>
                  <a:schemeClr val="bg1"/>
                </a:solidFill>
              </a:rPr>
              <a:t>الزبدة</a:t>
            </a:r>
            <a:r>
              <a:rPr lang="ar-SA" sz="3200" dirty="0" smtClean="0">
                <a:solidFill>
                  <a:schemeClr val="bg1"/>
                </a:solidFill>
              </a:rPr>
              <a:t> من مشتقات الحليب</a:t>
            </a:r>
          </a:p>
          <a:p>
            <a:r>
              <a:rPr lang="ar-SA" sz="3200" dirty="0" smtClean="0">
                <a:solidFill>
                  <a:schemeClr val="bg1"/>
                </a:solidFill>
              </a:rPr>
              <a:t> والزيت من مشتقات الزيتون</a:t>
            </a:r>
            <a:r>
              <a:rPr lang="ar-SA" sz="3200" dirty="0" err="1" smtClean="0">
                <a:solidFill>
                  <a:schemeClr val="bg1"/>
                </a:solidFill>
              </a:rPr>
              <a:t>)</a:t>
            </a:r>
            <a:endParaRPr lang="en-US" sz="3200" dirty="0" smtClean="0">
              <a:solidFill>
                <a:schemeClr val="bg1"/>
              </a:solidFill>
            </a:endParaRPr>
          </a:p>
          <a:p>
            <a:endParaRPr lang="ar-SA" sz="2400" b="1" dirty="0" smtClean="0">
              <a:solidFill>
                <a:schemeClr val="bg1"/>
              </a:solidFill>
            </a:endParaRP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236296" y="5013176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الشرح</a:t>
            </a:r>
            <a:r>
              <a:rPr lang="ar-SA" sz="2000" dirty="0" smtClean="0"/>
              <a:t> </a:t>
            </a:r>
            <a:endParaRPr lang="ar-SA" sz="2000" dirty="0"/>
          </a:p>
        </p:txBody>
      </p:sp>
      <p:pic>
        <p:nvPicPr>
          <p:cNvPr id="13" name="صورة 12" descr="شعار-وزارة-التعليم-الجديد-660x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80120" cy="85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geo-shape-polygonal-background-photoshop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179512" y="980728"/>
            <a:ext cx="8712968" cy="5544616"/>
          </a:xfrm>
          <a:prstGeom prst="rect">
            <a:avLst/>
          </a:prstGeom>
          <a:solidFill>
            <a:srgbClr val="4F81BD">
              <a:alpha val="7098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11760" y="188640"/>
            <a:ext cx="4392488" cy="1107504"/>
          </a:xfrm>
          <a:prstGeom prst="rect">
            <a:avLst/>
          </a:prstGeom>
          <a:solidFill>
            <a:schemeClr val="bg2">
              <a:lumMod val="50000"/>
              <a:alpha val="7098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29</a:t>
            </a:r>
            <a:endParaRPr lang="ar-SA" sz="40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322653"/>
              </p:ext>
            </p:extLst>
          </p:nvPr>
        </p:nvGraphicFramePr>
        <p:xfrm>
          <a:off x="251520" y="1628800"/>
          <a:ext cx="8424936" cy="2421466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212468"/>
                <a:gridCol w="4212468"/>
              </a:tblGrid>
              <a:tr h="677333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29-تحليق </a:t>
                      </a: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 هبوط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(ا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)حمل 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ولادة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(ب) 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شباب 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طفولة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(ج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)مشروع 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:مهندس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(د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)صرح 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بناؤون</a:t>
                      </a:r>
                      <a:endParaRPr lang="ar-SA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3"/>
          <p:cNvSpPr>
            <a:spLocks noChangeArrowheads="1"/>
          </p:cNvSpPr>
          <p:nvPr/>
        </p:nvSpPr>
        <p:spPr bwMode="gray">
          <a:xfrm rot="16200000">
            <a:off x="7308304" y="4653136"/>
            <a:ext cx="936105" cy="122413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1331640" y="5301208"/>
            <a:ext cx="5791200" cy="93610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ar-SA" sz="2400" b="1" dirty="0" err="1" smtClean="0">
                <a:solidFill>
                  <a:schemeClr val="bg1"/>
                </a:solidFill>
              </a:rPr>
              <a:t>الحل : (أ </a:t>
            </a:r>
            <a:r>
              <a:rPr lang="ar-SA" sz="2400" b="1" dirty="0" smtClean="0">
                <a:solidFill>
                  <a:schemeClr val="bg1"/>
                </a:solidFill>
              </a:rPr>
              <a:t>) نهاية التحليق الهبوط ونهاية الحمل الولادة </a:t>
            </a: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236296" y="5013176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الشرح</a:t>
            </a:r>
            <a:r>
              <a:rPr lang="ar-SA" sz="2000" dirty="0" smtClean="0"/>
              <a:t> </a:t>
            </a:r>
            <a:endParaRPr lang="ar-SA" sz="2000" dirty="0"/>
          </a:p>
        </p:txBody>
      </p:sp>
      <p:pic>
        <p:nvPicPr>
          <p:cNvPr id="13" name="صورة 12" descr="شعار-وزارة-التعليم-الجديد-660x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80120" cy="85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geo-shape-polygonal-background-photoshop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179512" y="980728"/>
            <a:ext cx="8712968" cy="5544616"/>
          </a:xfrm>
          <a:prstGeom prst="rect">
            <a:avLst/>
          </a:prstGeom>
          <a:solidFill>
            <a:srgbClr val="4F81BD">
              <a:alpha val="7098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11760" y="188640"/>
            <a:ext cx="4392488" cy="1107504"/>
          </a:xfrm>
          <a:prstGeom prst="rect">
            <a:avLst/>
          </a:prstGeom>
          <a:solidFill>
            <a:schemeClr val="bg2">
              <a:lumMod val="50000"/>
              <a:alpha val="7098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2</a:t>
            </a:r>
            <a:endParaRPr lang="ar-SA" sz="40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322653"/>
              </p:ext>
            </p:extLst>
          </p:nvPr>
        </p:nvGraphicFramePr>
        <p:xfrm>
          <a:off x="251520" y="1628800"/>
          <a:ext cx="8424936" cy="2031999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212468"/>
                <a:gridCol w="4212468"/>
              </a:tblGrid>
              <a:tr h="677333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2- </a:t>
                      </a:r>
                      <a:r>
                        <a:rPr lang="ar-SA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إفطار </a:t>
                      </a: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:صوم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(ا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)سلام 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:صلاة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(ب)نوم: 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يقظه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rtl="1"/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(ج) حج: احرام</a:t>
                      </a:r>
                      <a:endParaRPr lang="ar-SA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(د)مغرب: عشاء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3"/>
          <p:cNvSpPr>
            <a:spLocks noChangeArrowheads="1"/>
          </p:cNvSpPr>
          <p:nvPr/>
        </p:nvSpPr>
        <p:spPr bwMode="gray">
          <a:xfrm rot="16200000">
            <a:off x="7308304" y="4653136"/>
            <a:ext cx="936105" cy="122413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1331640" y="5301208"/>
            <a:ext cx="5791200" cy="93610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ar-SA" sz="2400" b="1" dirty="0" err="1" smtClean="0">
                <a:solidFill>
                  <a:schemeClr val="bg1"/>
                </a:solidFill>
              </a:rPr>
              <a:t>الحل : </a:t>
            </a:r>
            <a:r>
              <a:rPr lang="ar-SA" sz="2400" b="1" dirty="0" smtClean="0">
                <a:solidFill>
                  <a:schemeClr val="bg1"/>
                </a:solidFill>
              </a:rPr>
              <a:t>( أ) نهاية الصوم إفطار ونهاية الصلاة </a:t>
            </a:r>
            <a:r>
              <a:rPr lang="ar-SA" sz="2400" b="1" dirty="0" err="1" smtClean="0">
                <a:solidFill>
                  <a:schemeClr val="bg1"/>
                </a:solidFill>
              </a:rPr>
              <a:t>سلام.</a:t>
            </a:r>
            <a:endParaRPr lang="ar-SA" sz="2400" b="1" dirty="0" smtClean="0">
              <a:solidFill>
                <a:schemeClr val="bg1"/>
              </a:solidFill>
            </a:endParaRP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236296" y="5013176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الشرح</a:t>
            </a:r>
            <a:r>
              <a:rPr lang="ar-SA" sz="2000" dirty="0" smtClean="0"/>
              <a:t> </a:t>
            </a:r>
            <a:endParaRPr lang="ar-SA" sz="2000" dirty="0"/>
          </a:p>
        </p:txBody>
      </p:sp>
      <p:pic>
        <p:nvPicPr>
          <p:cNvPr id="13" name="صورة 12" descr="شعار-وزارة-التعليم-الجديد-660x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80120" cy="85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geo-shape-polygonal-background-photoshop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179512" y="980728"/>
            <a:ext cx="8712968" cy="5544616"/>
          </a:xfrm>
          <a:prstGeom prst="rect">
            <a:avLst/>
          </a:prstGeom>
          <a:solidFill>
            <a:srgbClr val="4F81BD">
              <a:alpha val="7098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11760" y="188640"/>
            <a:ext cx="4392488" cy="1107504"/>
          </a:xfrm>
          <a:prstGeom prst="rect">
            <a:avLst/>
          </a:prstGeom>
          <a:solidFill>
            <a:schemeClr val="bg2">
              <a:lumMod val="50000"/>
              <a:alpha val="7098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31</a:t>
            </a:r>
            <a:endParaRPr lang="ar-SA" sz="40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322653"/>
              </p:ext>
            </p:extLst>
          </p:nvPr>
        </p:nvGraphicFramePr>
        <p:xfrm>
          <a:off x="251520" y="1628800"/>
          <a:ext cx="8424936" cy="2810933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212468"/>
                <a:gridCol w="4212468"/>
              </a:tblGrid>
              <a:tr h="677333">
                <a:tc gridSpan="2">
                  <a:txBody>
                    <a:bodyPr/>
                    <a:lstStyle/>
                    <a:p>
                      <a:pPr rtl="1"/>
                      <a:r>
                        <a:rPr lang="ar-SA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زهو </a:t>
                      </a: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 خيلاء</a:t>
                      </a:r>
                      <a:endParaRPr lang="ar-SA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(ا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)صفح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عفو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(ج) اقتباس مقال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(ب) 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عدل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قضاء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(د) انسان ظل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3"/>
          <p:cNvSpPr>
            <a:spLocks noChangeArrowheads="1"/>
          </p:cNvSpPr>
          <p:nvPr/>
        </p:nvSpPr>
        <p:spPr bwMode="gray">
          <a:xfrm rot="16200000">
            <a:off x="7308304" y="4653136"/>
            <a:ext cx="936105" cy="122413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1331640" y="5301208"/>
            <a:ext cx="5791200" cy="93610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ar-SA" sz="2400" dirty="0" err="1" smtClean="0">
                <a:solidFill>
                  <a:schemeClr val="bg1"/>
                </a:solidFill>
              </a:rPr>
              <a:t>الحل </a:t>
            </a:r>
            <a:r>
              <a:rPr lang="ar-SA" sz="2400" dirty="0" smtClean="0">
                <a:solidFill>
                  <a:schemeClr val="bg1"/>
                </a:solidFill>
              </a:rPr>
              <a:t>: </a:t>
            </a:r>
            <a:r>
              <a:rPr lang="ar-SA" sz="2400" dirty="0" err="1" smtClean="0">
                <a:solidFill>
                  <a:schemeClr val="bg1"/>
                </a:solidFill>
              </a:rPr>
              <a:t>الاجابة  : (أ </a:t>
            </a:r>
            <a:r>
              <a:rPr lang="ar-SA" sz="2400" dirty="0" smtClean="0">
                <a:solidFill>
                  <a:schemeClr val="bg1"/>
                </a:solidFill>
              </a:rPr>
              <a:t>) ترادف </a:t>
            </a: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236296" y="5013176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الشرح</a:t>
            </a:r>
            <a:r>
              <a:rPr lang="ar-SA" sz="2000" dirty="0" smtClean="0"/>
              <a:t> </a:t>
            </a:r>
            <a:endParaRPr lang="ar-SA" sz="2000" dirty="0"/>
          </a:p>
        </p:txBody>
      </p:sp>
      <p:pic>
        <p:nvPicPr>
          <p:cNvPr id="13" name="صورة 12" descr="شعار-وزارة-التعليم-الجديد-660x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80120" cy="85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geo-shape-polygonal-background-photoshop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179512" y="980728"/>
            <a:ext cx="8712968" cy="5544616"/>
          </a:xfrm>
          <a:prstGeom prst="rect">
            <a:avLst/>
          </a:prstGeom>
          <a:solidFill>
            <a:srgbClr val="4F81BD">
              <a:alpha val="7098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11760" y="188640"/>
            <a:ext cx="4392488" cy="1107504"/>
          </a:xfrm>
          <a:prstGeom prst="rect">
            <a:avLst/>
          </a:prstGeom>
          <a:solidFill>
            <a:schemeClr val="bg2">
              <a:lumMod val="50000"/>
              <a:alpha val="7098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32</a:t>
            </a:r>
            <a:endParaRPr lang="ar-SA" sz="40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322653"/>
              </p:ext>
            </p:extLst>
          </p:nvPr>
        </p:nvGraphicFramePr>
        <p:xfrm>
          <a:off x="251520" y="1369020"/>
          <a:ext cx="8424936" cy="2810933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212468"/>
                <a:gridCol w="4212468"/>
              </a:tblGrid>
              <a:tr h="677333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32 </a:t>
                      </a: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ar-SA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عين </a:t>
                      </a: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– عمى 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(ا) 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سمع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صم 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(ج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)جلد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جرب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</a:tr>
              <a:tr h="258379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(ب) 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صوت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خرس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(د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)مشي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شلل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3"/>
          <p:cNvSpPr>
            <a:spLocks noChangeArrowheads="1"/>
          </p:cNvSpPr>
          <p:nvPr/>
        </p:nvSpPr>
        <p:spPr bwMode="gray">
          <a:xfrm rot="16200000">
            <a:off x="7308304" y="4653136"/>
            <a:ext cx="936105" cy="122413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1331640" y="5301208"/>
            <a:ext cx="5791200" cy="93610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ar-SA" sz="2400" b="1" dirty="0" err="1" smtClean="0">
                <a:solidFill>
                  <a:schemeClr val="bg1"/>
                </a:solidFill>
              </a:rPr>
              <a:t>الحل </a:t>
            </a:r>
            <a:r>
              <a:rPr lang="ar-SA" sz="2400" b="1" dirty="0" smtClean="0">
                <a:solidFill>
                  <a:schemeClr val="bg1"/>
                </a:solidFill>
              </a:rPr>
              <a:t>: </a:t>
            </a:r>
            <a:r>
              <a:rPr lang="ar-SA" sz="2400" dirty="0" err="1" smtClean="0"/>
              <a:t>الاجابة :ج </a:t>
            </a:r>
            <a:r>
              <a:rPr lang="ar-SA" sz="2400" dirty="0" smtClean="0"/>
              <a:t>( جزء من الجسم ومرض </a:t>
            </a:r>
            <a:r>
              <a:rPr lang="ar-SA" sz="2400" dirty="0" err="1" smtClean="0"/>
              <a:t>فيه .</a:t>
            </a:r>
            <a:endParaRPr lang="ar-SA" sz="2400" b="1" dirty="0" smtClean="0">
              <a:solidFill>
                <a:schemeClr val="bg1"/>
              </a:solidFill>
            </a:endParaRP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236296" y="5013176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الشرح</a:t>
            </a:r>
            <a:r>
              <a:rPr lang="ar-SA" sz="2000" dirty="0" smtClean="0"/>
              <a:t> </a:t>
            </a:r>
            <a:endParaRPr lang="ar-SA" sz="2000" dirty="0"/>
          </a:p>
        </p:txBody>
      </p:sp>
      <p:pic>
        <p:nvPicPr>
          <p:cNvPr id="13" name="صورة 12" descr="شعار-وزارة-التعليم-الجديد-660x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80120" cy="85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geo-shape-polygonal-background-photoshop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179512" y="980728"/>
            <a:ext cx="8712968" cy="5544616"/>
          </a:xfrm>
          <a:prstGeom prst="rect">
            <a:avLst/>
          </a:prstGeom>
          <a:solidFill>
            <a:srgbClr val="4F81BD">
              <a:alpha val="7098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11760" y="188640"/>
            <a:ext cx="4392488" cy="1107504"/>
          </a:xfrm>
          <a:prstGeom prst="rect">
            <a:avLst/>
          </a:prstGeom>
          <a:solidFill>
            <a:schemeClr val="bg2">
              <a:lumMod val="50000"/>
              <a:alpha val="7098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33</a:t>
            </a:r>
            <a:endParaRPr lang="ar-SA" sz="40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322653"/>
              </p:ext>
            </p:extLst>
          </p:nvPr>
        </p:nvGraphicFramePr>
        <p:xfrm>
          <a:off x="251520" y="1628800"/>
          <a:ext cx="8424936" cy="2810933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212468"/>
                <a:gridCol w="4212468"/>
              </a:tblGrid>
              <a:tr h="677333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33- </a:t>
                      </a:r>
                      <a:r>
                        <a:rPr lang="ar-SA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جلد </a:t>
                      </a: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 حذاء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(ا) 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فضة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خاتم 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(ب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)أسد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حيوان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(ج) 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سماء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سحاب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(د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)منشار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خشب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3"/>
          <p:cNvSpPr>
            <a:spLocks noChangeArrowheads="1"/>
          </p:cNvSpPr>
          <p:nvPr/>
        </p:nvSpPr>
        <p:spPr bwMode="gray">
          <a:xfrm rot="16200000">
            <a:off x="7308304" y="4653136"/>
            <a:ext cx="936105" cy="122413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1331640" y="5301208"/>
            <a:ext cx="5791200" cy="93610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ar-SA" sz="2400" b="1" dirty="0" err="1" smtClean="0">
                <a:solidFill>
                  <a:schemeClr val="bg1"/>
                </a:solidFill>
              </a:rPr>
              <a:t>الحل :  </a:t>
            </a:r>
            <a:r>
              <a:rPr lang="ar-SA" sz="2400" b="1" dirty="0" smtClean="0">
                <a:solidFill>
                  <a:schemeClr val="bg1"/>
                </a:solidFill>
              </a:rPr>
              <a:t>(ا</a:t>
            </a:r>
            <a:r>
              <a:rPr lang="ar-SA" sz="2400" b="1" dirty="0" err="1" smtClean="0">
                <a:solidFill>
                  <a:schemeClr val="bg1"/>
                </a:solidFill>
              </a:rPr>
              <a:t>)</a:t>
            </a:r>
            <a:endParaRPr lang="ar-SA" sz="2400" b="1" dirty="0" smtClean="0">
              <a:solidFill>
                <a:schemeClr val="bg1"/>
              </a:solidFill>
            </a:endParaRP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236296" y="5013176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الشرح</a:t>
            </a:r>
            <a:r>
              <a:rPr lang="ar-SA" sz="2000" dirty="0" smtClean="0"/>
              <a:t> </a:t>
            </a:r>
            <a:endParaRPr lang="ar-SA" sz="2000" dirty="0"/>
          </a:p>
        </p:txBody>
      </p:sp>
      <p:pic>
        <p:nvPicPr>
          <p:cNvPr id="13" name="صورة 12" descr="شعار-وزارة-التعليم-الجديد-660x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80120" cy="85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geo-shape-polygonal-background-photoshop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179512" y="980728"/>
            <a:ext cx="8712968" cy="5544616"/>
          </a:xfrm>
          <a:prstGeom prst="rect">
            <a:avLst/>
          </a:prstGeom>
          <a:solidFill>
            <a:srgbClr val="4F81BD">
              <a:alpha val="7098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11760" y="188640"/>
            <a:ext cx="4392488" cy="1107504"/>
          </a:xfrm>
          <a:prstGeom prst="rect">
            <a:avLst/>
          </a:prstGeom>
          <a:solidFill>
            <a:schemeClr val="bg2">
              <a:lumMod val="50000"/>
              <a:alpha val="7098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34</a:t>
            </a:r>
            <a:endParaRPr lang="ar-SA" sz="40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322653"/>
              </p:ext>
            </p:extLst>
          </p:nvPr>
        </p:nvGraphicFramePr>
        <p:xfrm>
          <a:off x="251520" y="1628800"/>
          <a:ext cx="8424936" cy="320040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212468"/>
                <a:gridCol w="4212468"/>
              </a:tblGrid>
              <a:tr h="677333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34- </a:t>
                      </a:r>
                      <a:r>
                        <a:rPr lang="ar-SA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عقل </a:t>
                      </a: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 إنسان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(ا) 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خياشيم 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أسماك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(ب) تلميذ: مدرسة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(ج) 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لابتوب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: 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نت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(د) حج: مكة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3"/>
          <p:cNvSpPr>
            <a:spLocks noChangeArrowheads="1"/>
          </p:cNvSpPr>
          <p:nvPr/>
        </p:nvSpPr>
        <p:spPr bwMode="gray">
          <a:xfrm rot="16200000">
            <a:off x="7308304" y="4653136"/>
            <a:ext cx="936105" cy="122413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1331640" y="5301208"/>
            <a:ext cx="5791200" cy="93610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ar-SA" sz="2400" b="1" dirty="0" err="1" smtClean="0">
                <a:solidFill>
                  <a:schemeClr val="bg1"/>
                </a:solidFill>
              </a:rPr>
              <a:t>الحل </a:t>
            </a:r>
            <a:r>
              <a:rPr lang="ar-SA" sz="2400" b="1" dirty="0" smtClean="0">
                <a:solidFill>
                  <a:schemeClr val="bg1"/>
                </a:solidFill>
              </a:rPr>
              <a:t>: </a:t>
            </a:r>
            <a:r>
              <a:rPr lang="ar-SA" sz="2400" b="1" dirty="0" err="1" smtClean="0">
                <a:solidFill>
                  <a:schemeClr val="bg1"/>
                </a:solidFill>
              </a:rPr>
              <a:t>الإجابة </a:t>
            </a:r>
            <a:r>
              <a:rPr lang="ar-SA" sz="2400" b="1" dirty="0" smtClean="0">
                <a:solidFill>
                  <a:schemeClr val="bg1"/>
                </a:solidFill>
              </a:rPr>
              <a:t>( </a:t>
            </a:r>
            <a:r>
              <a:rPr lang="ar-SA" sz="2400" b="1" dirty="0" err="1" smtClean="0">
                <a:solidFill>
                  <a:schemeClr val="bg1"/>
                </a:solidFill>
              </a:rPr>
              <a:t>د )</a:t>
            </a:r>
            <a:r>
              <a:rPr lang="ar-SA" sz="2400" b="1" dirty="0" smtClean="0">
                <a:solidFill>
                  <a:schemeClr val="bg1"/>
                </a:solidFill>
              </a:rPr>
              <a:t>  </a:t>
            </a: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236296" y="5013176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الشرح</a:t>
            </a:r>
            <a:r>
              <a:rPr lang="ar-SA" sz="2000" dirty="0" smtClean="0"/>
              <a:t> </a:t>
            </a:r>
            <a:endParaRPr lang="ar-SA" sz="2000" dirty="0"/>
          </a:p>
        </p:txBody>
      </p:sp>
      <p:pic>
        <p:nvPicPr>
          <p:cNvPr id="13" name="صورة 12" descr="شعار-وزارة-التعليم-الجديد-660x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80120" cy="85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geo-shape-polygonal-background-photoshop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179512" y="980728"/>
            <a:ext cx="8712968" cy="5544616"/>
          </a:xfrm>
          <a:prstGeom prst="rect">
            <a:avLst/>
          </a:prstGeom>
          <a:solidFill>
            <a:srgbClr val="4F81BD">
              <a:alpha val="7098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11760" y="188640"/>
            <a:ext cx="4392488" cy="1107504"/>
          </a:xfrm>
          <a:prstGeom prst="rect">
            <a:avLst/>
          </a:prstGeom>
          <a:solidFill>
            <a:schemeClr val="bg2">
              <a:lumMod val="50000"/>
              <a:alpha val="7098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35</a:t>
            </a:r>
            <a:endParaRPr lang="ar-SA" sz="40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322653"/>
              </p:ext>
            </p:extLst>
          </p:nvPr>
        </p:nvGraphicFramePr>
        <p:xfrm>
          <a:off x="251520" y="1628800"/>
          <a:ext cx="8424936" cy="2993813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212468"/>
                <a:gridCol w="4212468"/>
              </a:tblGrid>
              <a:tr h="677333">
                <a:tc gridSpan="2">
                  <a:txBody>
                    <a:bodyPr/>
                    <a:lstStyle/>
                    <a:p>
                      <a:pPr rtl="1"/>
                      <a:r>
                        <a:rPr lang="ar-SA" sz="3200" b="1" dirty="0" err="1" smtClean="0">
                          <a:solidFill>
                            <a:schemeClr val="tx1"/>
                          </a:solidFill>
                        </a:rPr>
                        <a:t>35-بوصلة </a:t>
                      </a:r>
                      <a:r>
                        <a:rPr lang="ar-SA" sz="3200" b="1" dirty="0" smtClean="0">
                          <a:solidFill>
                            <a:schemeClr val="tx1"/>
                          </a:solidFill>
                        </a:rPr>
                        <a:t>:اتجاه</a:t>
                      </a:r>
                      <a:endParaRPr lang="ar-SA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rtl="1"/>
                      <a:r>
                        <a:rPr lang="ar-SA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ا) </a:t>
                      </a:r>
                      <a:r>
                        <a:rPr lang="ar-SA" sz="2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ساعه</a:t>
                      </a:r>
                      <a:r>
                        <a:rPr lang="ar-SA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: وقت</a:t>
                      </a:r>
                      <a:endParaRPr lang="ar-S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(ب) </a:t>
                      </a:r>
                      <a:r>
                        <a:rPr lang="ar-SA" sz="2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صحيفة </a:t>
                      </a:r>
                      <a:r>
                        <a:rPr lang="ar-SA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:اعلان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rtl="1"/>
                      <a:endParaRPr lang="en-US" sz="2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lang="ar-SA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(ج) كعبة:قبلة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(د) </a:t>
                      </a:r>
                      <a:r>
                        <a:rPr lang="ar-SA" sz="2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كتابة </a:t>
                      </a:r>
                      <a:r>
                        <a:rPr lang="ar-SA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:قلم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3"/>
          <p:cNvSpPr>
            <a:spLocks noChangeArrowheads="1"/>
          </p:cNvSpPr>
          <p:nvPr/>
        </p:nvSpPr>
        <p:spPr bwMode="gray">
          <a:xfrm rot="16200000">
            <a:off x="7308304" y="4653136"/>
            <a:ext cx="936105" cy="122413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539552" y="5301208"/>
            <a:ext cx="6583288" cy="93610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endParaRPr lang="ar-SA" sz="2400" b="1" dirty="0" smtClean="0">
              <a:solidFill>
                <a:schemeClr val="bg1"/>
              </a:solidFill>
            </a:endParaRPr>
          </a:p>
          <a:p>
            <a:endParaRPr lang="ar-SA" sz="2400" b="1" dirty="0" smtClean="0">
              <a:solidFill>
                <a:schemeClr val="bg1"/>
              </a:solidFill>
            </a:endParaRPr>
          </a:p>
          <a:p>
            <a:endParaRPr lang="ar-SA" sz="2400" b="1" dirty="0" smtClean="0">
              <a:solidFill>
                <a:schemeClr val="bg1"/>
              </a:solidFill>
            </a:endParaRPr>
          </a:p>
          <a:p>
            <a:r>
              <a:rPr lang="ar-SA" sz="2400" b="1" dirty="0" err="1" smtClean="0">
                <a:solidFill>
                  <a:schemeClr val="bg1"/>
                </a:solidFill>
              </a:rPr>
              <a:t>الحل :</a:t>
            </a:r>
            <a:endParaRPr lang="en-US" sz="2400" b="1" dirty="0" smtClean="0">
              <a:solidFill>
                <a:schemeClr val="lt1"/>
              </a:solidFill>
            </a:endParaRPr>
          </a:p>
          <a:p>
            <a:r>
              <a:rPr lang="ar-SA" sz="2400" b="1" dirty="0" err="1" smtClean="0">
                <a:solidFill>
                  <a:schemeClr val="lt1"/>
                </a:solidFill>
              </a:rPr>
              <a:t>الاجابة : (أ </a:t>
            </a:r>
            <a:r>
              <a:rPr lang="ar-SA" sz="2400" b="1" dirty="0" smtClean="0">
                <a:solidFill>
                  <a:schemeClr val="lt1"/>
                </a:solidFill>
              </a:rPr>
              <a:t>) البوصلة تحدد الاتجاه كما ان الساعة تحدد الوقت.</a:t>
            </a:r>
            <a:endParaRPr lang="en-US" sz="2400" b="1" dirty="0" smtClean="0">
              <a:solidFill>
                <a:schemeClr val="lt1"/>
              </a:solidFill>
            </a:endParaRPr>
          </a:p>
          <a:p>
            <a:endParaRPr lang="ar-SA" sz="2400" dirty="0" smtClean="0"/>
          </a:p>
          <a:p>
            <a:r>
              <a:rPr lang="ar-SA" sz="2400" b="1" dirty="0" smtClean="0">
                <a:solidFill>
                  <a:schemeClr val="bg1"/>
                </a:solidFill>
              </a:rPr>
              <a:t> </a:t>
            </a: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236296" y="5013176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الشرح</a:t>
            </a:r>
            <a:r>
              <a:rPr lang="ar-SA" sz="2000" dirty="0" smtClean="0"/>
              <a:t> </a:t>
            </a:r>
            <a:endParaRPr lang="ar-SA" sz="2000" dirty="0"/>
          </a:p>
        </p:txBody>
      </p:sp>
      <p:pic>
        <p:nvPicPr>
          <p:cNvPr id="13" name="صورة 12" descr="شعار-وزارة-التعليم-الجديد-660x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80120" cy="85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geo-shape-polygonal-background-photoshop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179512" y="980728"/>
            <a:ext cx="8712968" cy="5544616"/>
          </a:xfrm>
          <a:prstGeom prst="rect">
            <a:avLst/>
          </a:prstGeom>
          <a:solidFill>
            <a:srgbClr val="4F81BD">
              <a:alpha val="7098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11760" y="188640"/>
            <a:ext cx="4392488" cy="1107504"/>
          </a:xfrm>
          <a:prstGeom prst="rect">
            <a:avLst/>
          </a:prstGeom>
          <a:solidFill>
            <a:schemeClr val="bg2">
              <a:lumMod val="50000"/>
              <a:alpha val="7098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36</a:t>
            </a:r>
            <a:endParaRPr lang="ar-SA" sz="40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322653"/>
              </p:ext>
            </p:extLst>
          </p:nvPr>
        </p:nvGraphicFramePr>
        <p:xfrm>
          <a:off x="251520" y="1628800"/>
          <a:ext cx="8424936" cy="320040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212468"/>
                <a:gridCol w="4212468"/>
              </a:tblGrid>
              <a:tr h="677333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36-نهار:ليل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(ا) 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سماء 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:أرض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(ب) قمر:شهر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rtl="1"/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(د) مجرة شمس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(ج)نجوم: كواكب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3"/>
          <p:cNvSpPr>
            <a:spLocks noChangeArrowheads="1"/>
          </p:cNvSpPr>
          <p:nvPr/>
        </p:nvSpPr>
        <p:spPr bwMode="gray">
          <a:xfrm rot="16200000">
            <a:off x="7308304" y="4653136"/>
            <a:ext cx="936105" cy="122413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1331640" y="5301208"/>
            <a:ext cx="5791200" cy="93610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ar-SA" sz="2400" b="1" dirty="0" err="1" smtClean="0">
                <a:solidFill>
                  <a:schemeClr val="bg1"/>
                </a:solidFill>
              </a:rPr>
              <a:t>الحل </a:t>
            </a:r>
            <a:r>
              <a:rPr lang="ar-SA" sz="2400" b="1" dirty="0" smtClean="0">
                <a:solidFill>
                  <a:schemeClr val="bg1"/>
                </a:solidFill>
              </a:rPr>
              <a:t>: </a:t>
            </a:r>
            <a:r>
              <a:rPr lang="ar-SA" sz="2400" dirty="0" err="1" smtClean="0">
                <a:solidFill>
                  <a:schemeClr val="bg1"/>
                </a:solidFill>
              </a:rPr>
              <a:t>الاجابة </a:t>
            </a:r>
            <a:r>
              <a:rPr lang="ar-SA" sz="2400" dirty="0" smtClean="0">
                <a:solidFill>
                  <a:schemeClr val="bg1"/>
                </a:solidFill>
              </a:rPr>
              <a:t>: أ تضاد </a:t>
            </a:r>
            <a:endParaRPr lang="ar-SA" sz="2400" b="1" dirty="0" smtClean="0">
              <a:solidFill>
                <a:schemeClr val="bg1"/>
              </a:solidFill>
            </a:endParaRP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236296" y="5013176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الشرح</a:t>
            </a:r>
            <a:r>
              <a:rPr lang="ar-SA" sz="2000" dirty="0" smtClean="0"/>
              <a:t> </a:t>
            </a:r>
            <a:endParaRPr lang="ar-SA" sz="2000" dirty="0"/>
          </a:p>
        </p:txBody>
      </p:sp>
      <p:pic>
        <p:nvPicPr>
          <p:cNvPr id="13" name="صورة 12" descr="شعار-وزارة-التعليم-الجديد-660x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80120" cy="85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geo-shape-polygonal-background-photoshop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179512" y="980728"/>
            <a:ext cx="8712968" cy="5544616"/>
          </a:xfrm>
          <a:prstGeom prst="rect">
            <a:avLst/>
          </a:prstGeom>
          <a:solidFill>
            <a:srgbClr val="4F81BD">
              <a:alpha val="7098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11760" y="188640"/>
            <a:ext cx="4392488" cy="1107504"/>
          </a:xfrm>
          <a:prstGeom prst="rect">
            <a:avLst/>
          </a:prstGeom>
          <a:solidFill>
            <a:schemeClr val="bg2">
              <a:lumMod val="50000"/>
              <a:alpha val="7098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37</a:t>
            </a:r>
            <a:endParaRPr lang="ar-SA" sz="40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322653"/>
              </p:ext>
            </p:extLst>
          </p:nvPr>
        </p:nvGraphicFramePr>
        <p:xfrm>
          <a:off x="251520" y="1628800"/>
          <a:ext cx="8424936" cy="320040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212468"/>
                <a:gridCol w="4212468"/>
              </a:tblGrid>
              <a:tr h="677333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مزارع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منجل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rtl="1"/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(ا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)نجار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مسمار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(ب)حداد: مبرد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rtl="1"/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(ج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)جراح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سماعه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(د)مقص: قماش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3"/>
          <p:cNvSpPr>
            <a:spLocks noChangeArrowheads="1"/>
          </p:cNvSpPr>
          <p:nvPr/>
        </p:nvSpPr>
        <p:spPr bwMode="gray">
          <a:xfrm rot="16200000">
            <a:off x="7308304" y="4653136"/>
            <a:ext cx="936105" cy="122413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1331640" y="5301208"/>
            <a:ext cx="5791200" cy="93610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ar-SA" sz="2400" b="1" dirty="0" err="1" smtClean="0">
                <a:solidFill>
                  <a:schemeClr val="bg1"/>
                </a:solidFill>
              </a:rPr>
              <a:t>الحل </a:t>
            </a:r>
            <a:r>
              <a:rPr lang="ar-SA" sz="2400" b="1" dirty="0" smtClean="0">
                <a:solidFill>
                  <a:schemeClr val="bg1"/>
                </a:solidFill>
              </a:rPr>
              <a:t>: </a:t>
            </a:r>
            <a:r>
              <a:rPr lang="ar-SA" sz="2400" b="1" dirty="0" err="1" smtClean="0">
                <a:solidFill>
                  <a:schemeClr val="dk1"/>
                </a:solidFill>
              </a:rPr>
              <a:t>الاجابة (ب </a:t>
            </a:r>
            <a:r>
              <a:rPr lang="ar-SA" sz="2400" b="1" dirty="0" smtClean="0">
                <a:solidFill>
                  <a:schemeClr val="dk1"/>
                </a:solidFill>
              </a:rPr>
              <a:t>) صاحب المهنه </a:t>
            </a:r>
            <a:r>
              <a:rPr lang="ar-SA" sz="2400" b="1" dirty="0" err="1" smtClean="0">
                <a:solidFill>
                  <a:schemeClr val="dk1"/>
                </a:solidFill>
              </a:rPr>
              <a:t>والاداة</a:t>
            </a:r>
            <a:r>
              <a:rPr lang="ar-SA" sz="2400" b="1" dirty="0" smtClean="0">
                <a:solidFill>
                  <a:schemeClr val="dk1"/>
                </a:solidFill>
              </a:rPr>
              <a:t> التي يستخدمها</a:t>
            </a:r>
            <a:r>
              <a:rPr lang="ar-SA" sz="2400" b="1" dirty="0" smtClean="0">
                <a:solidFill>
                  <a:schemeClr val="bg1"/>
                </a:solidFill>
              </a:rPr>
              <a:t> </a:t>
            </a: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236296" y="5013176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الشرح</a:t>
            </a:r>
            <a:r>
              <a:rPr lang="ar-SA" sz="2000" dirty="0" smtClean="0"/>
              <a:t> </a:t>
            </a:r>
            <a:endParaRPr lang="ar-SA" sz="2000" dirty="0"/>
          </a:p>
        </p:txBody>
      </p:sp>
      <p:pic>
        <p:nvPicPr>
          <p:cNvPr id="13" name="صورة 12" descr="شعار-وزارة-التعليم-الجديد-660x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80120" cy="85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geo-shape-polygonal-background-photoshop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179512" y="980728"/>
            <a:ext cx="8712968" cy="5544616"/>
          </a:xfrm>
          <a:prstGeom prst="rect">
            <a:avLst/>
          </a:prstGeom>
          <a:solidFill>
            <a:srgbClr val="4F81BD">
              <a:alpha val="7098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11760" y="188640"/>
            <a:ext cx="4392488" cy="1107504"/>
          </a:xfrm>
          <a:prstGeom prst="rect">
            <a:avLst/>
          </a:prstGeom>
          <a:solidFill>
            <a:schemeClr val="bg2">
              <a:lumMod val="50000"/>
              <a:alpha val="7098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38</a:t>
            </a:r>
            <a:endParaRPr lang="ar-SA" sz="40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322653"/>
              </p:ext>
            </p:extLst>
          </p:nvPr>
        </p:nvGraphicFramePr>
        <p:xfrm>
          <a:off x="251520" y="1628800"/>
          <a:ext cx="8424936" cy="2810933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212468"/>
                <a:gridCol w="4212468"/>
              </a:tblGrid>
              <a:tr h="677333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38- 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صداقة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:مودة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(ب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)حماقة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:جور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(ج)قريب:عزيز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rtl="1"/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(ا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)عداوة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:خصومة 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(د)كره:حب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3"/>
          <p:cNvSpPr>
            <a:spLocks noChangeArrowheads="1"/>
          </p:cNvSpPr>
          <p:nvPr/>
        </p:nvSpPr>
        <p:spPr bwMode="gray">
          <a:xfrm rot="16200000">
            <a:off x="7308304" y="4653136"/>
            <a:ext cx="936105" cy="122413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1331640" y="5301208"/>
            <a:ext cx="5791200" cy="93610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ar-SA" sz="2400" b="1" dirty="0" err="1" smtClean="0">
                <a:solidFill>
                  <a:schemeClr val="bg1"/>
                </a:solidFill>
              </a:rPr>
              <a:t>الحل </a:t>
            </a:r>
            <a:r>
              <a:rPr lang="ar-SA" sz="2400" b="1" dirty="0" smtClean="0">
                <a:solidFill>
                  <a:schemeClr val="bg1"/>
                </a:solidFill>
              </a:rPr>
              <a:t>:  كره- حب</a:t>
            </a: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236296" y="5013176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الشرح</a:t>
            </a:r>
            <a:r>
              <a:rPr lang="ar-SA" sz="2000" dirty="0" smtClean="0"/>
              <a:t> </a:t>
            </a:r>
            <a:endParaRPr lang="ar-SA" sz="2000" dirty="0"/>
          </a:p>
        </p:txBody>
      </p:sp>
      <p:pic>
        <p:nvPicPr>
          <p:cNvPr id="13" name="صورة 12" descr="شعار-وزارة-التعليم-الجديد-660x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80120" cy="85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geo-shape-polygonal-background-photoshop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179512" y="980728"/>
            <a:ext cx="8712968" cy="5544616"/>
          </a:xfrm>
          <a:prstGeom prst="rect">
            <a:avLst/>
          </a:prstGeom>
          <a:solidFill>
            <a:srgbClr val="4F81BD">
              <a:alpha val="7098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11760" y="188640"/>
            <a:ext cx="4392488" cy="1107504"/>
          </a:xfrm>
          <a:prstGeom prst="rect">
            <a:avLst/>
          </a:prstGeom>
          <a:solidFill>
            <a:schemeClr val="bg2">
              <a:lumMod val="50000"/>
              <a:alpha val="7098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40</a:t>
            </a:r>
            <a:endParaRPr lang="ar-SA" sz="40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322653"/>
              </p:ext>
            </p:extLst>
          </p:nvPr>
        </p:nvGraphicFramePr>
        <p:xfrm>
          <a:off x="251520" y="1628800"/>
          <a:ext cx="8424936" cy="320040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212468"/>
                <a:gridCol w="4212468"/>
              </a:tblGrid>
              <a:tr h="677333">
                <a:tc gridSpan="2">
                  <a:txBody>
                    <a:bodyPr/>
                    <a:lstStyle/>
                    <a:p>
                      <a:pPr rtl="1"/>
                      <a:r>
                        <a:rPr lang="ar-SA" sz="32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40-زجاج-مرآة</a:t>
                      </a:r>
                      <a:endParaRPr lang="en-US" sz="32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rtl="1"/>
                      <a:r>
                        <a:rPr lang="ar-SA" sz="32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(ا)طوب: جدار</a:t>
                      </a:r>
                      <a:endParaRPr lang="en-US" sz="32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(ب)دين: تسامح</a:t>
                      </a:r>
                      <a:endParaRPr lang="en-US" sz="32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(د)</a:t>
                      </a:r>
                      <a:r>
                        <a:rPr lang="ar-SA" sz="32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رئه</a:t>
                      </a:r>
                      <a:r>
                        <a:rPr lang="ar-SA" sz="3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:تنفس</a:t>
                      </a:r>
                      <a:endParaRPr lang="en-US" sz="320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(ج)دفء: شمس</a:t>
                      </a:r>
                      <a:endParaRPr lang="en-US" sz="32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3"/>
          <p:cNvSpPr>
            <a:spLocks noChangeArrowheads="1"/>
          </p:cNvSpPr>
          <p:nvPr/>
        </p:nvSpPr>
        <p:spPr bwMode="gray">
          <a:xfrm rot="16200000">
            <a:off x="7308304" y="4653136"/>
            <a:ext cx="936105" cy="122413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1331640" y="5301208"/>
            <a:ext cx="5791200" cy="93610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ar-SA" sz="2400" b="1" dirty="0" err="1" smtClean="0">
                <a:solidFill>
                  <a:schemeClr val="bg1"/>
                </a:solidFill>
              </a:rPr>
              <a:t>الحل </a:t>
            </a:r>
            <a:r>
              <a:rPr lang="ar-SA" sz="2400" b="1" dirty="0" smtClean="0">
                <a:solidFill>
                  <a:schemeClr val="bg1"/>
                </a:solidFill>
              </a:rPr>
              <a:t>: </a:t>
            </a:r>
            <a:r>
              <a:rPr lang="ar-SA" sz="2400" dirty="0" err="1" smtClean="0"/>
              <a:t>الاجابة </a:t>
            </a:r>
            <a:r>
              <a:rPr lang="ar-SA" sz="2400" dirty="0" smtClean="0"/>
              <a:t>(أ) المادة </a:t>
            </a:r>
            <a:r>
              <a:rPr lang="ar-SA" sz="2400" dirty="0" err="1" smtClean="0"/>
              <a:t>المكونة.</a:t>
            </a:r>
            <a:r>
              <a:rPr lang="ar-SA" sz="2400" b="1" dirty="0" smtClean="0">
                <a:solidFill>
                  <a:schemeClr val="bg1"/>
                </a:solidFill>
              </a:rPr>
              <a:t> </a:t>
            </a: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236296" y="5013176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الشرح</a:t>
            </a:r>
            <a:r>
              <a:rPr lang="ar-SA" sz="2000" dirty="0" smtClean="0"/>
              <a:t> </a:t>
            </a:r>
            <a:endParaRPr lang="ar-SA" sz="2000" dirty="0"/>
          </a:p>
        </p:txBody>
      </p:sp>
      <p:pic>
        <p:nvPicPr>
          <p:cNvPr id="13" name="صورة 12" descr="شعار-وزارة-التعليم-الجديد-660x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80120" cy="85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geo-shape-polygonal-background-photoshop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179512" y="980728"/>
            <a:ext cx="8712968" cy="5544616"/>
          </a:xfrm>
          <a:prstGeom prst="rect">
            <a:avLst/>
          </a:prstGeom>
          <a:solidFill>
            <a:srgbClr val="4F81BD">
              <a:alpha val="7098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11760" y="188640"/>
            <a:ext cx="4392488" cy="1107504"/>
          </a:xfrm>
          <a:prstGeom prst="rect">
            <a:avLst/>
          </a:prstGeom>
          <a:solidFill>
            <a:schemeClr val="bg2">
              <a:lumMod val="50000"/>
              <a:alpha val="7098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41</a:t>
            </a:r>
            <a:endParaRPr lang="ar-SA" sz="40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322653"/>
              </p:ext>
            </p:extLst>
          </p:nvPr>
        </p:nvGraphicFramePr>
        <p:xfrm>
          <a:off x="251520" y="1628800"/>
          <a:ext cx="8424936" cy="2810933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212468"/>
                <a:gridCol w="4212468"/>
              </a:tblGrid>
              <a:tr h="677333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 –مكافأة 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:ثوب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(ا) 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مداومة 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مواظبة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(ج)  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موده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بغض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rtl="1"/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(ب) 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لوم 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:عقاب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(د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)كراهية 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عداوة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3"/>
          <p:cNvSpPr>
            <a:spLocks noChangeArrowheads="1"/>
          </p:cNvSpPr>
          <p:nvPr/>
        </p:nvSpPr>
        <p:spPr bwMode="gray">
          <a:xfrm rot="16200000">
            <a:off x="7308304" y="4653136"/>
            <a:ext cx="936105" cy="122413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1331640" y="5301208"/>
            <a:ext cx="5791200" cy="93610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ar-SA" sz="2400" b="1" dirty="0" err="1" smtClean="0">
                <a:solidFill>
                  <a:schemeClr val="bg1"/>
                </a:solidFill>
              </a:rPr>
              <a:t>الحل </a:t>
            </a:r>
            <a:r>
              <a:rPr lang="ar-SA" sz="2400" b="1" dirty="0" smtClean="0">
                <a:solidFill>
                  <a:schemeClr val="bg1"/>
                </a:solidFill>
              </a:rPr>
              <a:t>: </a:t>
            </a:r>
            <a:r>
              <a:rPr lang="ar-SA" sz="2400" dirty="0" err="1" smtClean="0">
                <a:solidFill>
                  <a:schemeClr val="dk1"/>
                </a:solidFill>
              </a:rPr>
              <a:t>الاجابة </a:t>
            </a:r>
            <a:r>
              <a:rPr lang="ar-SA" sz="2400" dirty="0" smtClean="0">
                <a:solidFill>
                  <a:schemeClr val="dk1"/>
                </a:solidFill>
              </a:rPr>
              <a:t>(أ) ترادف </a:t>
            </a:r>
            <a:endParaRPr lang="ar-SA" sz="2400" b="1" dirty="0" smtClean="0">
              <a:solidFill>
                <a:schemeClr val="bg1"/>
              </a:solidFill>
            </a:endParaRP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236296" y="5013176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الشرح</a:t>
            </a:r>
            <a:r>
              <a:rPr lang="ar-SA" sz="2000" dirty="0" smtClean="0"/>
              <a:t> </a:t>
            </a:r>
            <a:endParaRPr lang="ar-SA" sz="2000" dirty="0"/>
          </a:p>
        </p:txBody>
      </p:sp>
      <p:pic>
        <p:nvPicPr>
          <p:cNvPr id="13" name="صورة 12" descr="شعار-وزارة-التعليم-الجديد-660x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80120" cy="85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geo-shape-polygonal-background-photoshop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179512" y="980728"/>
            <a:ext cx="8712968" cy="5544616"/>
          </a:xfrm>
          <a:prstGeom prst="rect">
            <a:avLst/>
          </a:prstGeom>
          <a:solidFill>
            <a:srgbClr val="4F81BD">
              <a:alpha val="7098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11760" y="188640"/>
            <a:ext cx="4392488" cy="1107504"/>
          </a:xfrm>
          <a:prstGeom prst="rect">
            <a:avLst/>
          </a:prstGeom>
          <a:solidFill>
            <a:schemeClr val="bg2">
              <a:lumMod val="50000"/>
              <a:alpha val="7098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3</a:t>
            </a:r>
            <a:endParaRPr lang="ar-SA" sz="40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322653"/>
              </p:ext>
            </p:extLst>
          </p:nvPr>
        </p:nvGraphicFramePr>
        <p:xfrm>
          <a:off x="251520" y="1628800"/>
          <a:ext cx="8424936" cy="2421466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212468"/>
                <a:gridCol w="4212468"/>
              </a:tblGrid>
              <a:tr h="677333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3-محراب </a:t>
                      </a: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:مسجد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(ا)ثريا: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قبه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(ب)غصن:شجره</a:t>
                      </a:r>
                      <a:endParaRPr lang="ar-SA" sz="3200" b="1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(ج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)إمام 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:مأموم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(د)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إضاءه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مصباح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3"/>
          <p:cNvSpPr>
            <a:spLocks noChangeArrowheads="1"/>
          </p:cNvSpPr>
          <p:nvPr/>
        </p:nvSpPr>
        <p:spPr bwMode="gray">
          <a:xfrm rot="16200000">
            <a:off x="7308304" y="4653136"/>
            <a:ext cx="936105" cy="122413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1331640" y="5301208"/>
            <a:ext cx="5791200" cy="93610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ar-SA" sz="2400" b="1" dirty="0" err="1" smtClean="0">
                <a:solidFill>
                  <a:schemeClr val="bg1"/>
                </a:solidFill>
              </a:rPr>
              <a:t>الحل : </a:t>
            </a:r>
            <a:r>
              <a:rPr lang="ar-SA" sz="2800" b="1" dirty="0" smtClean="0">
                <a:solidFill>
                  <a:schemeClr val="bg1"/>
                </a:solidFill>
              </a:rPr>
              <a:t>: ب جزء من كل </a:t>
            </a: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236296" y="5013176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الشرح</a:t>
            </a:r>
            <a:r>
              <a:rPr lang="ar-SA" sz="2000" dirty="0" smtClean="0"/>
              <a:t> </a:t>
            </a:r>
            <a:endParaRPr lang="ar-SA" sz="2000" dirty="0"/>
          </a:p>
        </p:txBody>
      </p:sp>
      <p:pic>
        <p:nvPicPr>
          <p:cNvPr id="13" name="صورة 12" descr="شعار-وزارة-التعليم-الجديد-660x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80120" cy="85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geo-shape-polygonal-background-photoshop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179512" y="980728"/>
            <a:ext cx="8712968" cy="5544616"/>
          </a:xfrm>
          <a:prstGeom prst="rect">
            <a:avLst/>
          </a:prstGeom>
          <a:solidFill>
            <a:srgbClr val="4F81BD">
              <a:alpha val="7098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11760" y="188640"/>
            <a:ext cx="4392488" cy="1107504"/>
          </a:xfrm>
          <a:prstGeom prst="rect">
            <a:avLst/>
          </a:prstGeom>
          <a:solidFill>
            <a:schemeClr val="bg2">
              <a:lumMod val="50000"/>
              <a:alpha val="7098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44</a:t>
            </a:r>
            <a:endParaRPr lang="ar-SA" sz="40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322653"/>
              </p:ext>
            </p:extLst>
          </p:nvPr>
        </p:nvGraphicFramePr>
        <p:xfrm>
          <a:off x="251520" y="1628800"/>
          <a:ext cx="8424936" cy="320040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212468"/>
                <a:gridCol w="4212468"/>
              </a:tblGrid>
              <a:tr h="677333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44-عجيب </a:t>
                      </a: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:غريب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(ا) 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اهملت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:قصرت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(ج)أخضر:ألوان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(ب)يقتل:يدفن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(د) خليج: 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يابسه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3"/>
          <p:cNvSpPr>
            <a:spLocks noChangeArrowheads="1"/>
          </p:cNvSpPr>
          <p:nvPr/>
        </p:nvSpPr>
        <p:spPr bwMode="gray">
          <a:xfrm rot="16200000">
            <a:off x="7308304" y="4653136"/>
            <a:ext cx="936105" cy="122413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1331640" y="5301208"/>
            <a:ext cx="5791200" cy="93610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ar-SA" sz="2400" b="1" dirty="0" err="1" smtClean="0">
                <a:solidFill>
                  <a:schemeClr val="bg1"/>
                </a:solidFill>
              </a:rPr>
              <a:t>الحل </a:t>
            </a:r>
            <a:r>
              <a:rPr lang="ar-SA" sz="2400" b="1" dirty="0" smtClean="0">
                <a:solidFill>
                  <a:schemeClr val="bg1"/>
                </a:solidFill>
              </a:rPr>
              <a:t>: </a:t>
            </a:r>
            <a:r>
              <a:rPr lang="ar-SA" sz="2400" dirty="0" err="1" smtClean="0"/>
              <a:t>الاجابة </a:t>
            </a:r>
            <a:r>
              <a:rPr lang="ar-SA" sz="2400" dirty="0" smtClean="0"/>
              <a:t>(أ) ترادف</a:t>
            </a:r>
            <a:endParaRPr lang="ar-SA" sz="2400" b="1" dirty="0" smtClean="0">
              <a:solidFill>
                <a:schemeClr val="bg1"/>
              </a:solidFill>
            </a:endParaRP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236296" y="5013176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الشرح</a:t>
            </a:r>
            <a:r>
              <a:rPr lang="ar-SA" sz="2000" dirty="0" smtClean="0"/>
              <a:t> </a:t>
            </a:r>
            <a:endParaRPr lang="ar-SA" sz="2000" dirty="0"/>
          </a:p>
        </p:txBody>
      </p:sp>
      <p:pic>
        <p:nvPicPr>
          <p:cNvPr id="13" name="صورة 12" descr="شعار-وزارة-التعليم-الجديد-660x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80120" cy="85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geo-shape-polygonal-background-photoshop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179512" y="980728"/>
            <a:ext cx="8712968" cy="5544616"/>
          </a:xfrm>
          <a:prstGeom prst="rect">
            <a:avLst/>
          </a:prstGeom>
          <a:solidFill>
            <a:srgbClr val="4F81BD">
              <a:alpha val="7098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11760" y="188640"/>
            <a:ext cx="4392488" cy="1107504"/>
          </a:xfrm>
          <a:prstGeom prst="rect">
            <a:avLst/>
          </a:prstGeom>
          <a:solidFill>
            <a:schemeClr val="bg2">
              <a:lumMod val="50000"/>
              <a:alpha val="7098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45</a:t>
            </a:r>
            <a:endParaRPr lang="ar-SA" sz="40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322653"/>
              </p:ext>
            </p:extLst>
          </p:nvPr>
        </p:nvGraphicFramePr>
        <p:xfrm>
          <a:off x="251520" y="1628800"/>
          <a:ext cx="8424936" cy="2810933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212468"/>
                <a:gridCol w="4212468"/>
              </a:tblGrid>
              <a:tr h="677333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خوف:ذعر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(ا)جليس:قرين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(ج) أخضر: ألوان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(ب) يقتل: يدفن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(د) خليج: يابسة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3"/>
          <p:cNvSpPr>
            <a:spLocks noChangeArrowheads="1"/>
          </p:cNvSpPr>
          <p:nvPr/>
        </p:nvSpPr>
        <p:spPr bwMode="gray">
          <a:xfrm rot="16200000">
            <a:off x="7308304" y="4653136"/>
            <a:ext cx="936105" cy="122413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1331640" y="5301208"/>
            <a:ext cx="5791200" cy="93610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ar-SA" sz="2400" b="1" dirty="0" err="1" smtClean="0">
                <a:solidFill>
                  <a:schemeClr val="bg1"/>
                </a:solidFill>
              </a:rPr>
              <a:t>الحل </a:t>
            </a:r>
            <a:r>
              <a:rPr lang="ar-SA" sz="2400" b="1" dirty="0" smtClean="0">
                <a:solidFill>
                  <a:schemeClr val="bg1"/>
                </a:solidFill>
              </a:rPr>
              <a:t>:</a:t>
            </a:r>
            <a:r>
              <a:rPr lang="ar-SA" sz="2400" dirty="0" smtClean="0"/>
              <a:t> </a:t>
            </a:r>
            <a:r>
              <a:rPr lang="ar-SA" sz="2400" dirty="0" err="1" smtClean="0"/>
              <a:t>الاجابة : (أ </a:t>
            </a:r>
            <a:r>
              <a:rPr lang="ar-SA" sz="2400" dirty="0" smtClean="0"/>
              <a:t>) ترادف</a:t>
            </a:r>
            <a:r>
              <a:rPr lang="ar-SA" sz="2400" b="1" dirty="0" smtClean="0">
                <a:solidFill>
                  <a:schemeClr val="bg1"/>
                </a:solidFill>
              </a:rPr>
              <a:t> </a:t>
            </a: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236296" y="5013176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الشرح</a:t>
            </a:r>
            <a:r>
              <a:rPr lang="ar-SA" sz="2000" dirty="0" smtClean="0"/>
              <a:t> </a:t>
            </a:r>
            <a:endParaRPr lang="ar-SA" sz="2000" dirty="0"/>
          </a:p>
        </p:txBody>
      </p:sp>
      <p:pic>
        <p:nvPicPr>
          <p:cNvPr id="13" name="صورة 12" descr="شعار-وزارة-التعليم-الجديد-660x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80120" cy="85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geo-shape-polygonal-background-photoshop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179512" y="980728"/>
            <a:ext cx="8712968" cy="5544616"/>
          </a:xfrm>
          <a:prstGeom prst="rect">
            <a:avLst/>
          </a:prstGeom>
          <a:solidFill>
            <a:srgbClr val="4F81BD">
              <a:alpha val="7098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11760" y="188640"/>
            <a:ext cx="4392488" cy="1107504"/>
          </a:xfrm>
          <a:prstGeom prst="rect">
            <a:avLst/>
          </a:prstGeom>
          <a:solidFill>
            <a:schemeClr val="bg2">
              <a:lumMod val="50000"/>
              <a:alpha val="7098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47</a:t>
            </a:r>
            <a:endParaRPr lang="ar-SA" sz="40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322653"/>
              </p:ext>
            </p:extLst>
          </p:nvPr>
        </p:nvGraphicFramePr>
        <p:xfrm>
          <a:off x="251520" y="1628800"/>
          <a:ext cx="8424936" cy="2810933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212468"/>
                <a:gridCol w="4212468"/>
              </a:tblGrid>
              <a:tr h="677333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47 </a:t>
                      </a: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–تحدث: إصغاء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rtl="1"/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(ا) 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استجابة 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:تنبيه</a:t>
                      </a:r>
                      <a:endParaRPr lang="ar-SA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(ب)دعوة:اجابة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rtl="1"/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(ج)ودود: سعيد</a:t>
                      </a:r>
                      <a:endParaRPr lang="ar-SA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(د)نقود: محفظة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3"/>
          <p:cNvSpPr>
            <a:spLocks noChangeArrowheads="1"/>
          </p:cNvSpPr>
          <p:nvPr/>
        </p:nvSpPr>
        <p:spPr bwMode="gray">
          <a:xfrm rot="16200000">
            <a:off x="7308304" y="4653136"/>
            <a:ext cx="936105" cy="122413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1331640" y="5301208"/>
            <a:ext cx="5791200" cy="93610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ar-SA" sz="2400" b="1" dirty="0" err="1" smtClean="0">
                <a:solidFill>
                  <a:schemeClr val="bg1"/>
                </a:solidFill>
              </a:rPr>
              <a:t>الحل </a:t>
            </a:r>
            <a:r>
              <a:rPr lang="ar-SA" sz="2400" b="1" dirty="0" smtClean="0">
                <a:solidFill>
                  <a:schemeClr val="bg1"/>
                </a:solidFill>
              </a:rPr>
              <a:t>:</a:t>
            </a:r>
            <a:r>
              <a:rPr lang="ar-SA" sz="2400" dirty="0" smtClean="0"/>
              <a:t> الاجابة: ب احتياج</a:t>
            </a:r>
            <a:r>
              <a:rPr lang="ar-SA" sz="2400" b="1" dirty="0" smtClean="0">
                <a:solidFill>
                  <a:schemeClr val="bg1"/>
                </a:solidFill>
              </a:rPr>
              <a:t> </a:t>
            </a: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236296" y="5013176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الشرح</a:t>
            </a:r>
            <a:r>
              <a:rPr lang="ar-SA" sz="2000" dirty="0" smtClean="0"/>
              <a:t> </a:t>
            </a:r>
            <a:endParaRPr lang="ar-SA" sz="2000" dirty="0"/>
          </a:p>
        </p:txBody>
      </p:sp>
      <p:pic>
        <p:nvPicPr>
          <p:cNvPr id="13" name="صورة 12" descr="شعار-وزارة-التعليم-الجديد-660x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80120" cy="85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geo-shape-polygonal-background-photoshop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179512" y="980728"/>
            <a:ext cx="8712968" cy="5544616"/>
          </a:xfrm>
          <a:prstGeom prst="rect">
            <a:avLst/>
          </a:prstGeom>
          <a:solidFill>
            <a:srgbClr val="4F81BD">
              <a:alpha val="7098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11760" y="188640"/>
            <a:ext cx="4392488" cy="1107504"/>
          </a:xfrm>
          <a:prstGeom prst="rect">
            <a:avLst/>
          </a:prstGeom>
          <a:solidFill>
            <a:schemeClr val="bg2">
              <a:lumMod val="50000"/>
              <a:alpha val="7098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49</a:t>
            </a:r>
            <a:endParaRPr lang="ar-SA" sz="40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322653"/>
              </p:ext>
            </p:extLst>
          </p:nvPr>
        </p:nvGraphicFramePr>
        <p:xfrm>
          <a:off x="251520" y="1628800"/>
          <a:ext cx="8424936" cy="2810933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212468"/>
                <a:gridCol w="4212468"/>
              </a:tblGrid>
              <a:tr h="677333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49- </a:t>
                      </a:r>
                      <a:r>
                        <a:rPr lang="ar-SA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شوكة </a:t>
                      </a: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:طعام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(ا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)مقص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:قماش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(ب)غاز:حريق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(ج)ثلج:تزلج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(د</a:t>
                      </a:r>
                      <a:r>
                        <a:rPr lang="ar-SA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)أكل </a:t>
                      </a:r>
                      <a:r>
                        <a:rPr lang="ar-SA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:جوع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3"/>
          <p:cNvSpPr>
            <a:spLocks noChangeArrowheads="1"/>
          </p:cNvSpPr>
          <p:nvPr/>
        </p:nvSpPr>
        <p:spPr bwMode="gray">
          <a:xfrm rot="16200000">
            <a:off x="7308304" y="4653136"/>
            <a:ext cx="936105" cy="122413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1331640" y="4941168"/>
            <a:ext cx="5791200" cy="129614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/>
            <a:r>
              <a:rPr lang="ar-SA" sz="2400" dirty="0" err="1" smtClean="0">
                <a:solidFill>
                  <a:schemeClr val="bg1"/>
                </a:solidFill>
              </a:rPr>
              <a:t>الحل </a:t>
            </a:r>
            <a:r>
              <a:rPr lang="ar-SA" sz="2400" dirty="0" smtClean="0">
                <a:solidFill>
                  <a:schemeClr val="bg1"/>
                </a:solidFill>
              </a:rPr>
              <a:t>: الاجابة أ الشوكة تخترق </a:t>
            </a:r>
          </a:p>
          <a:p>
            <a:pPr algn="ctr"/>
            <a:r>
              <a:rPr lang="ar-SA" sz="2400" dirty="0" smtClean="0">
                <a:solidFill>
                  <a:schemeClr val="bg1"/>
                </a:solidFill>
              </a:rPr>
              <a:t>الطعام كما ان المقص يخترق </a:t>
            </a:r>
            <a:r>
              <a:rPr lang="ar-SA" sz="2400" dirty="0" err="1" smtClean="0">
                <a:solidFill>
                  <a:schemeClr val="bg1"/>
                </a:solidFill>
              </a:rPr>
              <a:t>القماش</a:t>
            </a:r>
            <a:r>
              <a:rPr lang="ar-SA" sz="2400" dirty="0" err="1" smtClean="0"/>
              <a:t>.</a:t>
            </a:r>
            <a:endParaRPr lang="ar-SA" sz="2400" b="1" dirty="0" smtClean="0">
              <a:solidFill>
                <a:schemeClr val="bg1"/>
              </a:solidFill>
            </a:endParaRP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236296" y="5013176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الشرح</a:t>
            </a:r>
            <a:r>
              <a:rPr lang="ar-SA" sz="2000" dirty="0" smtClean="0"/>
              <a:t> </a:t>
            </a:r>
            <a:endParaRPr lang="ar-SA" sz="2000" dirty="0"/>
          </a:p>
        </p:txBody>
      </p:sp>
      <p:pic>
        <p:nvPicPr>
          <p:cNvPr id="13" name="صورة 12" descr="شعار-وزارة-التعليم-الجديد-660x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80120" cy="85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geo-shape-polygonal-background-photoshop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179512" y="980728"/>
            <a:ext cx="8712968" cy="5544616"/>
          </a:xfrm>
          <a:prstGeom prst="rect">
            <a:avLst/>
          </a:prstGeom>
          <a:solidFill>
            <a:srgbClr val="4F81BD">
              <a:alpha val="7098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11760" y="188640"/>
            <a:ext cx="4392488" cy="1107504"/>
          </a:xfrm>
          <a:prstGeom prst="rect">
            <a:avLst/>
          </a:prstGeom>
          <a:solidFill>
            <a:schemeClr val="bg2">
              <a:lumMod val="50000"/>
              <a:alpha val="7098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50</a:t>
            </a:r>
            <a:endParaRPr lang="ar-SA" sz="40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322653"/>
              </p:ext>
            </p:extLst>
          </p:nvPr>
        </p:nvGraphicFramePr>
        <p:xfrm>
          <a:off x="251520" y="1628800"/>
          <a:ext cx="8424936" cy="2262293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212468"/>
                <a:gridCol w="4212468"/>
              </a:tblGrid>
              <a:tr h="677333">
                <a:tc gridSpan="2">
                  <a:txBody>
                    <a:bodyPr/>
                    <a:lstStyle/>
                    <a:p>
                      <a:pPr rtl="1"/>
                      <a:r>
                        <a:rPr lang="ar-S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50- </a:t>
                      </a:r>
                      <a:r>
                        <a:rPr lang="ar-SA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احمر </a:t>
                      </a:r>
                      <a:r>
                        <a:rPr lang="ar-S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:قاني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(ا) اصفر: فاقع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(ب) ابيض:صافي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2800" b="1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rtl="1"/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(ج) ازرق:باهت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(د)اسود: فاتح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3"/>
          <p:cNvSpPr>
            <a:spLocks noChangeArrowheads="1"/>
          </p:cNvSpPr>
          <p:nvPr/>
        </p:nvSpPr>
        <p:spPr bwMode="gray">
          <a:xfrm rot="16200000">
            <a:off x="7308304" y="4653136"/>
            <a:ext cx="936105" cy="122413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899592" y="5301208"/>
            <a:ext cx="6223248" cy="93610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endParaRPr lang="ar-SA" sz="2400" b="1" dirty="0" smtClean="0">
              <a:solidFill>
                <a:schemeClr val="bg1"/>
              </a:solidFill>
            </a:endParaRPr>
          </a:p>
          <a:p>
            <a:r>
              <a:rPr lang="ar-SA" sz="2400" b="1" dirty="0" err="1" smtClean="0">
                <a:solidFill>
                  <a:schemeClr val="bg1"/>
                </a:solidFill>
              </a:rPr>
              <a:t>الحل </a:t>
            </a:r>
            <a:r>
              <a:rPr lang="ar-SA" sz="2400" b="1" dirty="0" smtClean="0">
                <a:solidFill>
                  <a:schemeClr val="bg1"/>
                </a:solidFill>
              </a:rPr>
              <a:t>: </a:t>
            </a:r>
            <a:r>
              <a:rPr lang="ar-SA" sz="2400" dirty="0" err="1" smtClean="0">
                <a:solidFill>
                  <a:schemeClr val="bg1"/>
                </a:solidFill>
              </a:rPr>
              <a:t>الاجابة </a:t>
            </a:r>
            <a:r>
              <a:rPr lang="ar-SA" sz="2400" dirty="0" smtClean="0">
                <a:solidFill>
                  <a:schemeClr val="bg1"/>
                </a:solidFill>
              </a:rPr>
              <a:t>: أ وصف الاحمر قاني وصف الاصفر فاقع</a:t>
            </a:r>
            <a:endParaRPr lang="en-US" sz="2400" dirty="0" smtClean="0">
              <a:solidFill>
                <a:schemeClr val="bg1"/>
              </a:solidFill>
            </a:endParaRPr>
          </a:p>
          <a:p>
            <a:endParaRPr lang="ar-SA" sz="2400" b="1" dirty="0" smtClean="0">
              <a:solidFill>
                <a:schemeClr val="bg1"/>
              </a:solidFill>
            </a:endParaRP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236296" y="5013176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الشرح</a:t>
            </a:r>
            <a:r>
              <a:rPr lang="ar-SA" sz="2000" dirty="0" smtClean="0"/>
              <a:t> </a:t>
            </a:r>
            <a:endParaRPr lang="ar-SA" sz="2000" dirty="0"/>
          </a:p>
        </p:txBody>
      </p:sp>
      <p:pic>
        <p:nvPicPr>
          <p:cNvPr id="13" name="صورة 12" descr="شعار-وزارة-التعليم-الجديد-660x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80120" cy="85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geo-shape-polygonal-background-photoshop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179512" y="980728"/>
            <a:ext cx="8712968" cy="5544616"/>
          </a:xfrm>
          <a:prstGeom prst="rect">
            <a:avLst/>
          </a:prstGeom>
          <a:solidFill>
            <a:srgbClr val="4F81BD">
              <a:alpha val="7098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11760" y="188640"/>
            <a:ext cx="4392488" cy="1107504"/>
          </a:xfrm>
          <a:prstGeom prst="rect">
            <a:avLst/>
          </a:prstGeom>
          <a:solidFill>
            <a:schemeClr val="bg2">
              <a:lumMod val="50000"/>
              <a:alpha val="7098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4</a:t>
            </a:r>
            <a:endParaRPr lang="ar-SA" sz="40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322653"/>
              </p:ext>
            </p:extLst>
          </p:nvPr>
        </p:nvGraphicFramePr>
        <p:xfrm>
          <a:off x="251520" y="1628800"/>
          <a:ext cx="8424936" cy="2031999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212468"/>
                <a:gridCol w="4212468"/>
              </a:tblGrid>
              <a:tr h="677333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4-بناء </a:t>
                      </a: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 تشييد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(ا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)إعدام 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:قتل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(ب) 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صلاح 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تعليم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(ج) موز: فاكهة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(د) تذكر</a:t>
                      </a:r>
                      <a:r>
                        <a:rPr lang="ar-SA" sz="32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فهم</a:t>
                      </a:r>
                      <a:endParaRPr lang="en-US" sz="3200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3"/>
          <p:cNvSpPr>
            <a:spLocks noChangeArrowheads="1"/>
          </p:cNvSpPr>
          <p:nvPr/>
        </p:nvSpPr>
        <p:spPr bwMode="gray">
          <a:xfrm rot="16200000">
            <a:off x="7308304" y="4653136"/>
            <a:ext cx="936105" cy="122413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1331640" y="5301208"/>
            <a:ext cx="5791200" cy="93610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ar-SA" sz="3200" b="1" dirty="0" err="1" smtClean="0">
                <a:solidFill>
                  <a:schemeClr val="bg1"/>
                </a:solidFill>
              </a:rPr>
              <a:t>الحل </a:t>
            </a:r>
            <a:r>
              <a:rPr lang="ar-SA" sz="3200" b="1" dirty="0" smtClean="0">
                <a:solidFill>
                  <a:schemeClr val="bg1"/>
                </a:solidFill>
              </a:rPr>
              <a:t>: ب </a:t>
            </a:r>
            <a:r>
              <a:rPr lang="ar-SA" sz="3200" b="1" dirty="0" err="1" smtClean="0">
                <a:solidFill>
                  <a:schemeClr val="bg1"/>
                </a:solidFill>
              </a:rPr>
              <a:t>إحتياج</a:t>
            </a:r>
            <a:endParaRPr lang="ar-SA" sz="3200" b="1" dirty="0" smtClean="0">
              <a:solidFill>
                <a:schemeClr val="bg1"/>
              </a:solidFill>
            </a:endParaRP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236296" y="5013176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الشرح</a:t>
            </a:r>
            <a:r>
              <a:rPr lang="ar-SA" sz="2000" dirty="0" smtClean="0"/>
              <a:t> </a:t>
            </a:r>
            <a:endParaRPr lang="ar-SA" sz="2000" dirty="0"/>
          </a:p>
        </p:txBody>
      </p:sp>
      <p:pic>
        <p:nvPicPr>
          <p:cNvPr id="13" name="صورة 12" descr="شعار-وزارة-التعليم-الجديد-660x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80120" cy="85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geo-shape-polygonal-background-photoshop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179512" y="980728"/>
            <a:ext cx="8712968" cy="5544616"/>
          </a:xfrm>
          <a:prstGeom prst="rect">
            <a:avLst/>
          </a:prstGeom>
          <a:solidFill>
            <a:srgbClr val="4F81BD">
              <a:alpha val="7098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11760" y="188640"/>
            <a:ext cx="4392488" cy="1107504"/>
          </a:xfrm>
          <a:prstGeom prst="rect">
            <a:avLst/>
          </a:prstGeom>
          <a:solidFill>
            <a:schemeClr val="bg2">
              <a:lumMod val="50000"/>
              <a:alpha val="7098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5</a:t>
            </a:r>
            <a:endParaRPr lang="ar-SA" sz="40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322653"/>
              </p:ext>
            </p:extLst>
          </p:nvPr>
        </p:nvGraphicFramePr>
        <p:xfrm>
          <a:off x="251520" y="1628800"/>
          <a:ext cx="8424936" cy="2323253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212468"/>
                <a:gridCol w="4212468"/>
              </a:tblGrid>
              <a:tr h="677333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5-صنبور </a:t>
                      </a:r>
                      <a:r>
                        <a:rPr lang="ar-SA" sz="24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: ماء</a:t>
                      </a:r>
                      <a:endParaRPr lang="en-US" sz="2400" b="1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(ا) </a:t>
                      </a:r>
                      <a:r>
                        <a:rPr lang="ar-SA" sz="2400" b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جرح </a:t>
                      </a:r>
                      <a:r>
                        <a:rPr lang="ar-SA" sz="24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: دم</a:t>
                      </a:r>
                      <a:endParaRPr lang="en-US" sz="2400" b="1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(ب) </a:t>
                      </a:r>
                      <a:r>
                        <a:rPr lang="ar-SA" sz="2400" b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منطاد </a:t>
                      </a:r>
                      <a:r>
                        <a:rPr lang="ar-SA" sz="24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: هواء</a:t>
                      </a:r>
                      <a:endParaRPr lang="en-US" sz="2400" b="1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(ج) </a:t>
                      </a:r>
                      <a:r>
                        <a:rPr lang="ar-SA" sz="2400" b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سكينة </a:t>
                      </a:r>
                      <a:r>
                        <a:rPr lang="ar-SA" sz="24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: قطع</a:t>
                      </a:r>
                      <a:endParaRPr lang="en-US" sz="2400" b="1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(د) </a:t>
                      </a:r>
                      <a:r>
                        <a:rPr lang="ar-SA" sz="2400" b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منفاخ </a:t>
                      </a:r>
                      <a:r>
                        <a:rPr lang="ar-SA" sz="24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: بالون</a:t>
                      </a:r>
                      <a:endParaRPr lang="en-US" sz="2400" b="1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3"/>
          <p:cNvSpPr>
            <a:spLocks noChangeArrowheads="1"/>
          </p:cNvSpPr>
          <p:nvPr/>
        </p:nvSpPr>
        <p:spPr bwMode="gray">
          <a:xfrm rot="16200000">
            <a:off x="7308304" y="4653136"/>
            <a:ext cx="936105" cy="122413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1331640" y="5301208"/>
            <a:ext cx="5791200" cy="93610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ar-SA" sz="2400" b="1" dirty="0" err="1" smtClean="0">
                <a:solidFill>
                  <a:schemeClr val="bg1"/>
                </a:solidFill>
              </a:rPr>
              <a:t>الحل </a:t>
            </a:r>
            <a:r>
              <a:rPr lang="ar-SA" sz="2400" b="1" dirty="0" smtClean="0">
                <a:solidFill>
                  <a:schemeClr val="bg1"/>
                </a:solidFill>
              </a:rPr>
              <a:t>: </a:t>
            </a:r>
            <a:r>
              <a:rPr lang="ar-SA" sz="2400" b="1" dirty="0" err="1" smtClean="0">
                <a:solidFill>
                  <a:schemeClr val="bg1"/>
                </a:solidFill>
              </a:rPr>
              <a:t>أ </a:t>
            </a:r>
            <a:r>
              <a:rPr lang="ar-SA" sz="2400" b="1" dirty="0" smtClean="0">
                <a:solidFill>
                  <a:schemeClr val="bg1"/>
                </a:solidFill>
              </a:rPr>
              <a:t>( يخرج </a:t>
            </a:r>
            <a:r>
              <a:rPr lang="ar-SA" sz="2400" b="1" dirty="0" err="1" smtClean="0">
                <a:solidFill>
                  <a:schemeClr val="bg1"/>
                </a:solidFill>
              </a:rPr>
              <a:t>منه )</a:t>
            </a:r>
            <a:endParaRPr lang="ar-SA" sz="2400" b="1" dirty="0" smtClean="0">
              <a:solidFill>
                <a:schemeClr val="bg1"/>
              </a:solidFill>
            </a:endParaRP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236296" y="5013176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الشرح</a:t>
            </a:r>
            <a:r>
              <a:rPr lang="ar-SA" sz="2000" dirty="0" smtClean="0"/>
              <a:t> </a:t>
            </a:r>
            <a:endParaRPr lang="ar-SA" sz="2000" dirty="0"/>
          </a:p>
        </p:txBody>
      </p:sp>
      <p:pic>
        <p:nvPicPr>
          <p:cNvPr id="13" name="صورة 12" descr="شعار-وزارة-التعليم-الجديد-660x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80120" cy="85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geo-shape-polygonal-background-photoshop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179512" y="980728"/>
            <a:ext cx="8712968" cy="5544616"/>
          </a:xfrm>
          <a:prstGeom prst="rect">
            <a:avLst/>
          </a:prstGeom>
          <a:solidFill>
            <a:srgbClr val="4F81BD">
              <a:alpha val="7098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11760" y="188640"/>
            <a:ext cx="4392488" cy="1107504"/>
          </a:xfrm>
          <a:prstGeom prst="rect">
            <a:avLst/>
          </a:prstGeom>
          <a:solidFill>
            <a:schemeClr val="bg2">
              <a:lumMod val="50000"/>
              <a:alpha val="7098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6</a:t>
            </a:r>
            <a:endParaRPr lang="ar-SA" sz="40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322653"/>
              </p:ext>
            </p:extLst>
          </p:nvPr>
        </p:nvGraphicFramePr>
        <p:xfrm>
          <a:off x="251520" y="1628800"/>
          <a:ext cx="8424936" cy="2031999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212468"/>
                <a:gridCol w="4212468"/>
              </a:tblGrid>
              <a:tr h="677333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6- </a:t>
                      </a:r>
                      <a:r>
                        <a:rPr lang="ar-SA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طويل </a:t>
                      </a:r>
                      <a:r>
                        <a:rPr lang="ar-SA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:قصير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(ا)همس: جهر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(ب) قراءة: كتابة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(ج</a:t>
                      </a:r>
                      <a:r>
                        <a:rPr lang="ar-SA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)وسيم </a:t>
                      </a: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:قوي 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(د) ابيض: ازرق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3"/>
          <p:cNvSpPr>
            <a:spLocks noChangeArrowheads="1"/>
          </p:cNvSpPr>
          <p:nvPr/>
        </p:nvSpPr>
        <p:spPr bwMode="gray">
          <a:xfrm rot="16200000">
            <a:off x="7308304" y="4653136"/>
            <a:ext cx="936105" cy="122413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1331640" y="5301208"/>
            <a:ext cx="5791200" cy="93610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ar-SA" sz="3200" b="1" dirty="0" err="1" smtClean="0">
                <a:solidFill>
                  <a:schemeClr val="bg1"/>
                </a:solidFill>
              </a:rPr>
              <a:t>الحل :  </a:t>
            </a:r>
            <a:r>
              <a:rPr lang="ar-SA" sz="3200" dirty="0" smtClean="0">
                <a:solidFill>
                  <a:schemeClr val="bg1"/>
                </a:solidFill>
              </a:rPr>
              <a:t>( </a:t>
            </a:r>
            <a:r>
              <a:rPr lang="ar-SA" sz="3200" dirty="0" err="1" smtClean="0">
                <a:solidFill>
                  <a:schemeClr val="bg1"/>
                </a:solidFill>
              </a:rPr>
              <a:t>أ </a:t>
            </a:r>
            <a:r>
              <a:rPr lang="ar-SA" sz="3200" dirty="0" smtClean="0">
                <a:solidFill>
                  <a:schemeClr val="bg1"/>
                </a:solidFill>
              </a:rPr>
              <a:t>) تضاد </a:t>
            </a:r>
            <a:endParaRPr lang="ar-SA" sz="3200" b="1" dirty="0" smtClean="0">
              <a:solidFill>
                <a:schemeClr val="bg1"/>
              </a:solidFill>
            </a:endParaRP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236296" y="5013176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الشرح</a:t>
            </a:r>
            <a:r>
              <a:rPr lang="ar-SA" sz="2000" dirty="0" smtClean="0"/>
              <a:t> </a:t>
            </a:r>
            <a:endParaRPr lang="ar-SA" sz="2000" dirty="0"/>
          </a:p>
        </p:txBody>
      </p:sp>
      <p:pic>
        <p:nvPicPr>
          <p:cNvPr id="13" name="صورة 12" descr="شعار-وزارة-التعليم-الجديد-660x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80120" cy="85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geo-shape-polygonal-background-photoshop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179512" y="980728"/>
            <a:ext cx="8712968" cy="5544616"/>
          </a:xfrm>
          <a:prstGeom prst="rect">
            <a:avLst/>
          </a:prstGeom>
          <a:solidFill>
            <a:srgbClr val="4F81BD">
              <a:alpha val="7098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11760" y="188640"/>
            <a:ext cx="4392488" cy="1107504"/>
          </a:xfrm>
          <a:prstGeom prst="rect">
            <a:avLst/>
          </a:prstGeom>
          <a:solidFill>
            <a:schemeClr val="bg2">
              <a:lumMod val="50000"/>
              <a:alpha val="7098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7</a:t>
            </a:r>
            <a:endParaRPr lang="ar-SA" sz="40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322653"/>
              </p:ext>
            </p:extLst>
          </p:nvPr>
        </p:nvGraphicFramePr>
        <p:xfrm>
          <a:off x="251520" y="1628800"/>
          <a:ext cx="8424936" cy="2177626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212468"/>
                <a:gridCol w="4212468"/>
              </a:tblGrid>
              <a:tr h="677333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7- </a:t>
                      </a:r>
                      <a:r>
                        <a:rPr lang="ar-SA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عجيب </a:t>
                      </a:r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:غريب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(ا</a:t>
                      </a:r>
                      <a:r>
                        <a:rPr lang="ar-SA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)سأم </a:t>
                      </a:r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تكرار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(ب)جديد: قديم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(ج</a:t>
                      </a:r>
                      <a:r>
                        <a:rPr lang="ar-SA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)غول </a:t>
                      </a:r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أسد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(د)سكوت: كلام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3"/>
          <p:cNvSpPr>
            <a:spLocks noChangeArrowheads="1"/>
          </p:cNvSpPr>
          <p:nvPr/>
        </p:nvSpPr>
        <p:spPr bwMode="gray">
          <a:xfrm rot="16200000">
            <a:off x="7308304" y="4653136"/>
            <a:ext cx="936105" cy="122413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1331640" y="5301208"/>
            <a:ext cx="5791200" cy="93610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ar-SA" sz="2400" b="1" dirty="0" err="1" smtClean="0">
                <a:solidFill>
                  <a:schemeClr val="bg1"/>
                </a:solidFill>
              </a:rPr>
              <a:t>الحل : (أ </a:t>
            </a:r>
            <a:r>
              <a:rPr lang="ar-SA" sz="2400" b="1" dirty="0" smtClean="0">
                <a:solidFill>
                  <a:schemeClr val="bg1"/>
                </a:solidFill>
              </a:rPr>
              <a:t>) الغريب يتعجب منه والتكرار يسأم </a:t>
            </a:r>
            <a:r>
              <a:rPr lang="ar-SA" sz="2400" b="1" dirty="0" err="1" smtClean="0">
                <a:solidFill>
                  <a:schemeClr val="bg1"/>
                </a:solidFill>
              </a:rPr>
              <a:t>منه</a:t>
            </a:r>
            <a:r>
              <a:rPr lang="ar-SA" sz="2400" b="1" dirty="0" err="1" smtClean="0"/>
              <a:t> .</a:t>
            </a:r>
            <a:endParaRPr lang="ar-SA" sz="2400" b="1" dirty="0" smtClean="0">
              <a:solidFill>
                <a:schemeClr val="bg1"/>
              </a:solidFill>
            </a:endParaRP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236296" y="5013176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الشرح</a:t>
            </a:r>
            <a:r>
              <a:rPr lang="ar-SA" sz="2000" dirty="0" smtClean="0"/>
              <a:t> </a:t>
            </a:r>
            <a:endParaRPr lang="ar-SA" sz="2000" dirty="0"/>
          </a:p>
        </p:txBody>
      </p:sp>
      <p:pic>
        <p:nvPicPr>
          <p:cNvPr id="13" name="صورة 12" descr="شعار-وزارة-التعليم-الجديد-660x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80120" cy="85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geo-shape-polygonal-background-photoshop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179512" y="980728"/>
            <a:ext cx="8712968" cy="5544616"/>
          </a:xfrm>
          <a:prstGeom prst="rect">
            <a:avLst/>
          </a:prstGeom>
          <a:solidFill>
            <a:srgbClr val="4F81BD">
              <a:alpha val="7098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411760" y="188640"/>
            <a:ext cx="4392488" cy="1107504"/>
          </a:xfrm>
          <a:prstGeom prst="rect">
            <a:avLst/>
          </a:prstGeom>
          <a:solidFill>
            <a:schemeClr val="bg2">
              <a:lumMod val="50000"/>
              <a:alpha val="7098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8</a:t>
            </a:r>
            <a:endParaRPr lang="ar-SA" sz="4000" b="1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3322653"/>
              </p:ext>
            </p:extLst>
          </p:nvPr>
        </p:nvGraphicFramePr>
        <p:xfrm>
          <a:off x="251520" y="1628800"/>
          <a:ext cx="8424936" cy="2031999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212468"/>
                <a:gridCol w="4212468"/>
              </a:tblGrid>
              <a:tr h="677333"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8-طاقة </a:t>
                      </a:r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:حركة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rtl="1"/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(ا)</a:t>
                      </a:r>
                      <a:r>
                        <a:rPr lang="ar-SA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حراره</a:t>
                      </a:r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انصهار</a:t>
                      </a:r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(ج)قيام: قعود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(ب)نار: وقود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(د)قعود: جلوس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3"/>
          <p:cNvSpPr>
            <a:spLocks noChangeArrowheads="1"/>
          </p:cNvSpPr>
          <p:nvPr/>
        </p:nvSpPr>
        <p:spPr bwMode="gray">
          <a:xfrm rot="16200000">
            <a:off x="7308304" y="4653136"/>
            <a:ext cx="936105" cy="1224136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ar-SA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1331640" y="5301208"/>
            <a:ext cx="5791200" cy="93610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ar-SA" sz="2400" b="1" dirty="0" err="1" smtClean="0">
                <a:solidFill>
                  <a:schemeClr val="bg1"/>
                </a:solidFill>
              </a:rPr>
              <a:t>الحل : </a:t>
            </a:r>
            <a:r>
              <a:rPr lang="ar-SA" sz="2400" dirty="0" smtClean="0">
                <a:solidFill>
                  <a:schemeClr val="bg1"/>
                </a:solidFill>
              </a:rPr>
              <a:t>(أ) احتياج </a:t>
            </a:r>
            <a:r>
              <a:rPr lang="ar-SA" sz="2400" b="1" dirty="0" smtClean="0">
                <a:solidFill>
                  <a:schemeClr val="bg1"/>
                </a:solidFill>
              </a:rPr>
              <a:t> </a:t>
            </a:r>
          </a:p>
          <a:p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236296" y="5013176"/>
            <a:ext cx="10801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الشرح</a:t>
            </a:r>
            <a:r>
              <a:rPr lang="ar-SA" sz="2000" dirty="0" smtClean="0"/>
              <a:t> </a:t>
            </a:r>
            <a:endParaRPr lang="ar-SA" sz="2000" dirty="0"/>
          </a:p>
        </p:txBody>
      </p:sp>
      <p:pic>
        <p:nvPicPr>
          <p:cNvPr id="13" name="صورة 12" descr="شعار-وزارة-التعليم-الجديد-660x3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1080120" cy="851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1490</Words>
  <Application>Microsoft Office PowerPoint</Application>
  <PresentationFormat>عرض على الشاشة (3:4)‏</PresentationFormat>
  <Paragraphs>374</Paragraphs>
  <Slides>44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44</vt:i4>
      </vt:variant>
    </vt:vector>
  </HeadingPairs>
  <TitlesOfParts>
    <vt:vector size="45" baseType="lpstr">
      <vt:lpstr>سمة Office</vt:lpstr>
      <vt:lpstr>أسئــلة قــــدرات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  <vt:lpstr>الشريحة 30</vt:lpstr>
      <vt:lpstr>الشريحة 31</vt:lpstr>
      <vt:lpstr>الشريحة 32</vt:lpstr>
      <vt:lpstr>الشريحة 33</vt:lpstr>
      <vt:lpstr>الشريحة 34</vt:lpstr>
      <vt:lpstr>الشريحة 35</vt:lpstr>
      <vt:lpstr>الشريحة 36</vt:lpstr>
      <vt:lpstr>الشريحة 37</vt:lpstr>
      <vt:lpstr>الشريحة 38</vt:lpstr>
      <vt:lpstr>الشريحة 39</vt:lpstr>
      <vt:lpstr>الشريحة 40</vt:lpstr>
      <vt:lpstr>الشريحة 41</vt:lpstr>
      <vt:lpstr>الشريحة 42</vt:lpstr>
      <vt:lpstr>الشريحة 43</vt:lpstr>
      <vt:lpstr>الشريحة 44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أسئــلة قــــدرات</dc:title>
  <dc:creator>TOSHIBA</dc:creator>
  <cp:lastModifiedBy>WINDOWS 7</cp:lastModifiedBy>
  <cp:revision>13</cp:revision>
  <dcterms:created xsi:type="dcterms:W3CDTF">2017-03-11T15:08:11Z</dcterms:created>
  <dcterms:modified xsi:type="dcterms:W3CDTF">2018-01-23T10:01:10Z</dcterms:modified>
</cp:coreProperties>
</file>